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7" r:id="rId6"/>
    <p:sldId id="259" r:id="rId7"/>
    <p:sldId id="268" r:id="rId8"/>
    <p:sldId id="276" r:id="rId9"/>
    <p:sldId id="275" r:id="rId10"/>
    <p:sldId id="269" r:id="rId11"/>
    <p:sldId id="270" r:id="rId12"/>
    <p:sldId id="277" r:id="rId13"/>
    <p:sldId id="271" r:id="rId14"/>
    <p:sldId id="278" r:id="rId15"/>
    <p:sldId id="279" r:id="rId16"/>
    <p:sldId id="280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F93"/>
    <a:srgbClr val="7498F9"/>
    <a:srgbClr val="8ADDEF"/>
    <a:srgbClr val="EC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동현(학부생-나노전자물리학과)" userId="20636f61-daee-44cc-a4cc-f22f8c3f2562" providerId="ADAL" clId="{A88EE3AF-8947-4E5D-BBDB-63D997E132A9}"/>
    <pc:docChg chg="delSld">
      <pc:chgData name="신동현(학부생-나노전자물리학과)" userId="20636f61-daee-44cc-a4cc-f22f8c3f2562" providerId="ADAL" clId="{A88EE3AF-8947-4E5D-BBDB-63D997E132A9}" dt="2025-04-09T17:07:12.926" v="0" actId="2696"/>
      <pc:docMkLst>
        <pc:docMk/>
      </pc:docMkLst>
      <pc:sldChg chg="del">
        <pc:chgData name="신동현(학부생-나노전자물리학과)" userId="20636f61-daee-44cc-a4cc-f22f8c3f2562" providerId="ADAL" clId="{A88EE3AF-8947-4E5D-BBDB-63D997E132A9}" dt="2025-04-09T17:07:12.926" v="0" actId="2696"/>
        <pc:sldMkLst>
          <pc:docMk/>
          <pc:sldMk cId="3384183349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6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8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7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1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2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8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6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8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5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FC0CE67-696F-60E7-24C9-53EE0B9BA008}"/>
              </a:ext>
            </a:extLst>
          </p:cNvPr>
          <p:cNvSpPr/>
          <p:nvPr/>
        </p:nvSpPr>
        <p:spPr>
          <a:xfrm>
            <a:off x="2190218" y="1665633"/>
            <a:ext cx="6754517" cy="683136"/>
          </a:xfrm>
          <a:prstGeom prst="rect">
            <a:avLst/>
          </a:prstGeom>
          <a:pattFill prst="smGrid">
            <a:fgClr>
              <a:srgbClr val="EBF0F9"/>
            </a:fgClr>
            <a:bgClr>
              <a:srgbClr val="E1E9F6"/>
            </a:bgClr>
          </a:pattFill>
          <a:ln>
            <a:solidFill>
              <a:srgbClr val="9BB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22598A-53C9-4664-BD2C-BD53C8387817}"/>
              </a:ext>
            </a:extLst>
          </p:cNvPr>
          <p:cNvSpPr/>
          <p:nvPr/>
        </p:nvSpPr>
        <p:spPr>
          <a:xfrm>
            <a:off x="2562917" y="2705426"/>
            <a:ext cx="7684019" cy="1755672"/>
          </a:xfrm>
          <a:prstGeom prst="rect">
            <a:avLst/>
          </a:prstGeom>
          <a:pattFill prst="smGrid">
            <a:fgClr>
              <a:srgbClr val="EBF0F9"/>
            </a:fgClr>
            <a:bgClr>
              <a:srgbClr val="E1E9F6"/>
            </a:bgClr>
          </a:pattFill>
          <a:ln>
            <a:solidFill>
              <a:srgbClr val="9BB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E3D91-FE87-C46B-A0AB-0A1BEAAAA310}"/>
              </a:ext>
            </a:extLst>
          </p:cNvPr>
          <p:cNvSpPr/>
          <p:nvPr/>
        </p:nvSpPr>
        <p:spPr>
          <a:xfrm>
            <a:off x="1926706" y="1945012"/>
            <a:ext cx="9163483" cy="1702865"/>
          </a:xfrm>
          <a:prstGeom prst="rect">
            <a:avLst/>
          </a:prstGeom>
          <a:solidFill>
            <a:srgbClr val="7498F9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  <a:scene3d>
            <a:camera prst="obliqueBottomRight"/>
            <a:lightRig rig="soft" dir="t">
              <a:rot lat="0" lon="0" rev="6600000"/>
            </a:lightRig>
          </a:scene3d>
          <a:sp3d prstMaterial="matte">
            <a:bevelB w="0" h="10858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9535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Bauhaus 93" panose="04030905020B02020C02" pitchFamily="82" charset="0"/>
              </a:rPr>
              <a:t>ABB</a:t>
            </a:r>
            <a:r>
              <a:rPr lang="ko-KR" altLang="en-US" sz="2800" b="1" dirty="0">
                <a:solidFill>
                  <a:prstClr val="white"/>
                </a:solidFill>
                <a:latin typeface="Bauhaus 93" panose="04030905020B02020C02" pitchFamily="82" charset="0"/>
              </a:rPr>
              <a:t>로봇과 </a:t>
            </a:r>
            <a:r>
              <a:rPr lang="en-US" altLang="ko-KR" sz="2800" b="1" dirty="0">
                <a:solidFill>
                  <a:prstClr val="white"/>
                </a:solidFill>
                <a:latin typeface="Bauhaus 93" panose="04030905020B02020C02" pitchFamily="82" charset="0"/>
              </a:rPr>
              <a:t>AMR</a:t>
            </a:r>
            <a:r>
              <a:rPr lang="ko-KR" altLang="en-US" sz="2800" b="1" dirty="0">
                <a:solidFill>
                  <a:prstClr val="white"/>
                </a:solidFill>
                <a:latin typeface="Bauhaus 93" panose="04030905020B02020C02" pitchFamily="82" charset="0"/>
              </a:rPr>
              <a:t>을 이용한 물류 자동화 시스템 구현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4C50C8-B878-CFAC-AA84-02CB03174A85}"/>
              </a:ext>
            </a:extLst>
          </p:cNvPr>
          <p:cNvSpPr/>
          <p:nvPr/>
        </p:nvSpPr>
        <p:spPr>
          <a:xfrm>
            <a:off x="9185851" y="2098478"/>
            <a:ext cx="183758" cy="1837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19000"/>
              </a:prstClr>
            </a:outerShdw>
          </a:effectLst>
          <a:scene3d>
            <a:camera prst="obliqueBottomRight"/>
            <a:lightRig rig="soft" dir="t">
              <a:rot lat="0" lon="0" rev="4800000"/>
            </a:lightRig>
          </a:scene3d>
          <a:sp3d prstMaterial="matte">
            <a:bevelB w="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400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6E0AEC-1071-2CA4-F476-074D7E4FB514}"/>
              </a:ext>
            </a:extLst>
          </p:cNvPr>
          <p:cNvSpPr/>
          <p:nvPr/>
        </p:nvSpPr>
        <p:spPr>
          <a:xfrm>
            <a:off x="8647687" y="2097897"/>
            <a:ext cx="183758" cy="183758"/>
          </a:xfrm>
          <a:prstGeom prst="ellipse">
            <a:avLst/>
          </a:prstGeom>
          <a:solidFill>
            <a:srgbClr val="8ADDEF"/>
          </a:solidFill>
          <a:ln>
            <a:noFill/>
          </a:ln>
          <a:effectLst>
            <a:outerShdw dist="38100" dir="2700000" algn="tl" rotWithShape="0">
              <a:prstClr val="black">
                <a:alpha val="19000"/>
              </a:prstClr>
            </a:outerShdw>
          </a:effectLst>
          <a:scene3d>
            <a:camera prst="obliqueBottomRight"/>
            <a:lightRig rig="soft" dir="t">
              <a:rot lat="0" lon="0" rev="4800000"/>
            </a:lightRig>
          </a:scene3d>
          <a:sp3d prstMaterial="matte">
            <a:bevelB w="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400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A30A8F-F0A1-5AA1-5DB6-611018B1C6F8}"/>
              </a:ext>
            </a:extLst>
          </p:cNvPr>
          <p:cNvSpPr/>
          <p:nvPr/>
        </p:nvSpPr>
        <p:spPr>
          <a:xfrm>
            <a:off x="8916769" y="2097897"/>
            <a:ext cx="183758" cy="1837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19000"/>
              </a:prstClr>
            </a:outerShdw>
          </a:effectLst>
          <a:scene3d>
            <a:camera prst="obliqueBottomRight"/>
            <a:lightRig rig="soft" dir="t">
              <a:rot lat="0" lon="0" rev="4800000"/>
            </a:lightRig>
          </a:scene3d>
          <a:sp3d prstMaterial="matte">
            <a:bevelB w="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400" b="1" dirty="0">
              <a:solidFill>
                <a:prstClr val="white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5B296-D1C8-C66D-7AF7-35187988AD74}"/>
              </a:ext>
            </a:extLst>
          </p:cNvPr>
          <p:cNvSpPr txBox="1"/>
          <p:nvPr/>
        </p:nvSpPr>
        <p:spPr>
          <a:xfrm>
            <a:off x="7495549" y="4004534"/>
            <a:ext cx="275458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contrasting" dir="t"/>
            </a:scene3d>
            <a:sp3d extrusionH="323850" prstMaterial="matte">
              <a:extrusionClr>
                <a:srgbClr val="1F6FA5"/>
              </a:extrusionClr>
            </a:sp3d>
          </a:bodyPr>
          <a:lstStyle/>
          <a:p>
            <a:pPr algn="r">
              <a:defRPr/>
            </a:pPr>
            <a:r>
              <a:rPr lang="en-US" altLang="ko-KR" sz="1600" b="1" i="1" kern="0" dirty="0">
                <a:ln w="9525">
                  <a:noFill/>
                </a:ln>
                <a:solidFill>
                  <a:srgbClr val="7498F9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TEAM</a:t>
            </a:r>
            <a:r>
              <a:rPr lang="ko-KR" altLang="en-US" sz="1600" b="1" i="1" kern="0" dirty="0">
                <a:ln w="9525">
                  <a:noFill/>
                </a:ln>
                <a:solidFill>
                  <a:srgbClr val="7498F9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 </a:t>
            </a:r>
            <a:r>
              <a:rPr lang="ko-KR" altLang="en-US" sz="1600" b="1" i="1" kern="0" dirty="0" err="1">
                <a:ln w="9525">
                  <a:noFill/>
                </a:ln>
                <a:solidFill>
                  <a:srgbClr val="7498F9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미르호</a:t>
            </a:r>
            <a:endParaRPr lang="en-US" altLang="ko-KR" sz="1600" b="1" i="1" kern="0" dirty="0">
              <a:ln w="9525">
                <a:noFill/>
              </a:ln>
              <a:solidFill>
                <a:srgbClr val="7498F9"/>
              </a:solidFill>
              <a:latin typeface="Bauhaus 93" panose="04030905020B02020C02" pitchFamily="82" charset="0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17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E0BB-363C-791B-01C3-A2911AB9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9B35A0-6D83-1B62-9C8B-E91CDF3B0B29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393340-5AEA-9DCB-87EF-EE6A3A3EE153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4F748-8A45-F0A3-FC31-AC61AE05E437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과정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차단기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F5CD3F-90AE-5210-2A8A-44E763091816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908FA98-900E-44C8-A1F3-67C0412C725F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F00CB3-7BFD-0B9B-F143-5CA9CE3597E7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B68C76-14F6-4DAD-88C6-36648B172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10"/>
          <a:stretch/>
        </p:blipFill>
        <p:spPr>
          <a:xfrm>
            <a:off x="910542" y="4237558"/>
            <a:ext cx="4089932" cy="9761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3EC398-2030-4DF7-B7BA-89AB0432E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76"/>
          <a:stretch/>
        </p:blipFill>
        <p:spPr>
          <a:xfrm>
            <a:off x="6382264" y="4164226"/>
            <a:ext cx="4274129" cy="97618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CEC159-826E-424E-B0C3-2896E1EE078E}"/>
              </a:ext>
            </a:extLst>
          </p:cNvPr>
          <p:cNvSpPr/>
          <p:nvPr/>
        </p:nvSpPr>
        <p:spPr>
          <a:xfrm>
            <a:off x="2744164" y="4119357"/>
            <a:ext cx="2371533" cy="1212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425F6-8549-43CF-980E-766F0715BACC}"/>
              </a:ext>
            </a:extLst>
          </p:cNvPr>
          <p:cNvSpPr/>
          <p:nvPr/>
        </p:nvSpPr>
        <p:spPr>
          <a:xfrm>
            <a:off x="7943869" y="4030798"/>
            <a:ext cx="2769438" cy="1212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FCF3-3A93-4EAE-8A1A-9CC82F7B0767}"/>
              </a:ext>
            </a:extLst>
          </p:cNvPr>
          <p:cNvSpPr txBox="1"/>
          <p:nvPr/>
        </p:nvSpPr>
        <p:spPr>
          <a:xfrm>
            <a:off x="1019400" y="5511115"/>
            <a:ext cx="3981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uhaus 93" panose="04030905020B02020C02" pitchFamily="82" charset="0"/>
              </a:rPr>
              <a:t>1) </a:t>
            </a:r>
            <a:r>
              <a:rPr lang="ko-KR" altLang="en-US" sz="1400" dirty="0">
                <a:latin typeface="Bauhaus 93" panose="04030905020B02020C02" pitchFamily="82" charset="0"/>
              </a:rPr>
              <a:t>차단기 앞에 도착 시 </a:t>
            </a:r>
            <a:r>
              <a:rPr lang="en-US" altLang="ko-KR" sz="1400" dirty="0">
                <a:latin typeface="Bauhaus 93" panose="04030905020B02020C02" pitchFamily="82" charset="0"/>
              </a:rPr>
              <a:t>AMR output 1</a:t>
            </a:r>
            <a:r>
              <a:rPr lang="ko-KR" altLang="en-US" sz="1400" dirty="0">
                <a:latin typeface="Bauhaus 93" panose="04030905020B02020C02" pitchFamily="82" charset="0"/>
              </a:rPr>
              <a:t>번 동작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endParaRPr lang="en-US" altLang="ko-KR" sz="1400" dirty="0">
              <a:latin typeface="Bauhaus 93" panose="04030905020B02020C02" pitchFamily="82" charset="0"/>
            </a:endParaRPr>
          </a:p>
          <a:p>
            <a:r>
              <a:rPr lang="en-US" altLang="ko-KR" sz="1400" dirty="0">
                <a:latin typeface="Bauhaus 93" panose="04030905020B02020C02" pitchFamily="82" charset="0"/>
              </a:rPr>
              <a:t>2) </a:t>
            </a:r>
            <a:r>
              <a:rPr lang="ko-KR" altLang="en-US" sz="1400" dirty="0">
                <a:latin typeface="Bauhaus 93" panose="04030905020B02020C02" pitchFamily="82" charset="0"/>
              </a:rPr>
              <a:t>차단기 </a:t>
            </a:r>
            <a:r>
              <a:rPr lang="en-US" altLang="ko-KR" sz="1400" dirty="0">
                <a:latin typeface="Bauhaus 93" panose="04030905020B02020C02" pitchFamily="82" charset="0"/>
              </a:rPr>
              <a:t>Arduino</a:t>
            </a:r>
            <a:r>
              <a:rPr lang="ko-KR" altLang="en-US" sz="1400" dirty="0">
                <a:latin typeface="Bauhaus 93" panose="04030905020B02020C02" pitchFamily="82" charset="0"/>
              </a:rPr>
              <a:t>로 신호 전달되어 </a:t>
            </a:r>
            <a:r>
              <a:rPr lang="en-US" altLang="ko-KR" sz="1400" dirty="0">
                <a:latin typeface="Bauhaus 93" panose="04030905020B02020C02" pitchFamily="82" charset="0"/>
              </a:rPr>
              <a:t>OPEN</a:t>
            </a:r>
            <a:endParaRPr lang="ko-KR" altLang="en-US" sz="1400" dirty="0">
              <a:latin typeface="Bauhaus 93" panose="04030905020B02020C02" pitchFamily="8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D4715-0A4E-4E6B-AD23-D03CA89428FF}"/>
              </a:ext>
            </a:extLst>
          </p:cNvPr>
          <p:cNvSpPr txBox="1"/>
          <p:nvPr/>
        </p:nvSpPr>
        <p:spPr>
          <a:xfrm>
            <a:off x="6561332" y="5451478"/>
            <a:ext cx="3981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uhaus 93" panose="04030905020B02020C02" pitchFamily="82" charset="0"/>
              </a:rPr>
              <a:t>1)</a:t>
            </a:r>
            <a:r>
              <a:rPr lang="ko-KR" altLang="en-US" sz="1400" dirty="0">
                <a:latin typeface="Bauhaus 93" panose="04030905020B02020C02" pitchFamily="82" charset="0"/>
              </a:rPr>
              <a:t>차단기 통과 이후 </a:t>
            </a:r>
            <a:r>
              <a:rPr lang="en-US" altLang="ko-KR" sz="1400" dirty="0">
                <a:latin typeface="Bauhaus 93" panose="04030905020B02020C02" pitchFamily="82" charset="0"/>
              </a:rPr>
              <a:t>AMR output 1</a:t>
            </a:r>
            <a:r>
              <a:rPr lang="ko-KR" altLang="en-US" sz="1400" dirty="0">
                <a:latin typeface="Bauhaus 93" panose="04030905020B02020C02" pitchFamily="82" charset="0"/>
              </a:rPr>
              <a:t>번 </a:t>
            </a:r>
            <a:r>
              <a:rPr lang="en-US" altLang="ko-KR" sz="1400" dirty="0">
                <a:latin typeface="Bauhaus 93" panose="04030905020B02020C02" pitchFamily="82" charset="0"/>
              </a:rPr>
              <a:t>OFF</a:t>
            </a:r>
          </a:p>
          <a:p>
            <a:endParaRPr lang="en-US" altLang="ko-KR" sz="1400" dirty="0">
              <a:latin typeface="Bauhaus 93" panose="04030905020B02020C02" pitchFamily="82" charset="0"/>
            </a:endParaRPr>
          </a:p>
          <a:p>
            <a:r>
              <a:rPr lang="en-US" altLang="ko-KR" sz="1400" dirty="0">
                <a:latin typeface="Bauhaus 93" panose="04030905020B02020C02" pitchFamily="82" charset="0"/>
              </a:rPr>
              <a:t>2)</a:t>
            </a:r>
            <a:r>
              <a:rPr lang="ko-KR" altLang="en-US" sz="1400" dirty="0">
                <a:latin typeface="Bauhaus 93" panose="04030905020B02020C02" pitchFamily="82" charset="0"/>
              </a:rPr>
              <a:t>차단기 </a:t>
            </a:r>
            <a:r>
              <a:rPr lang="en-US" altLang="ko-KR" sz="1400" dirty="0">
                <a:latin typeface="Bauhaus 93" panose="04030905020B02020C02" pitchFamily="82" charset="0"/>
              </a:rPr>
              <a:t>CLOSE</a:t>
            </a:r>
            <a:endParaRPr lang="ko-KR" altLang="en-US" sz="1400" dirty="0">
              <a:latin typeface="Bauhaus 93" panose="04030905020B02020C02" pitchFamily="8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22C960-40BC-4CD6-98CD-0E013549E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6" r="9782"/>
          <a:stretch/>
        </p:blipFill>
        <p:spPr>
          <a:xfrm rot="16200000">
            <a:off x="1674120" y="964215"/>
            <a:ext cx="2366890" cy="36763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CCD3DE-5DAD-441D-B7F8-8FC80CF71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8" t="682" r="13132" b="-682"/>
          <a:stretch/>
        </p:blipFill>
        <p:spPr>
          <a:xfrm rot="16200000">
            <a:off x="7284249" y="914992"/>
            <a:ext cx="2316696" cy="36133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21437C-12F7-4416-A9CE-E1869F0ED5DF}"/>
              </a:ext>
            </a:extLst>
          </p:cNvPr>
          <p:cNvSpPr txBox="1"/>
          <p:nvPr/>
        </p:nvSpPr>
        <p:spPr>
          <a:xfrm>
            <a:off x="1837221" y="1189558"/>
            <a:ext cx="213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차단기 열림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A3FD0-222E-4FC9-873E-9068A7D25805}"/>
              </a:ext>
            </a:extLst>
          </p:cNvPr>
          <p:cNvSpPr txBox="1"/>
          <p:nvPr/>
        </p:nvSpPr>
        <p:spPr>
          <a:xfrm>
            <a:off x="7373737" y="1170564"/>
            <a:ext cx="213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차단기 닫힘</a:t>
            </a:r>
          </a:p>
        </p:txBody>
      </p:sp>
    </p:spTree>
    <p:extLst>
      <p:ext uri="{BB962C8B-B14F-4D97-AF65-F5344CB8AC3E}">
        <p14:creationId xmlns:p14="http://schemas.microsoft.com/office/powerpoint/2010/main" val="278825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E0BB-363C-791B-01C3-A2911AB9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9B35A0-6D83-1B62-9C8B-E91CDF3B0B29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393340-5AEA-9DCB-87EF-EE6A3A3EE153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4F748-8A45-F0A3-FC31-AC61AE05E437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과정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픽업 장소 이동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F5CD3F-90AE-5210-2A8A-44E763091816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908FA98-900E-44C8-A1F3-67C0412C725F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F00CB3-7BFD-0B9B-F143-5CA9CE3597E7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0719AB-BD83-4B2D-97D6-1378A14A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6" r="14558"/>
          <a:stretch/>
        </p:blipFill>
        <p:spPr>
          <a:xfrm rot="16200000">
            <a:off x="1065641" y="1546654"/>
            <a:ext cx="2939108" cy="37646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422B11-D858-4D1C-BF5D-5AFEF7FDEF83}"/>
              </a:ext>
            </a:extLst>
          </p:cNvPr>
          <p:cNvSpPr txBox="1"/>
          <p:nvPr/>
        </p:nvSpPr>
        <p:spPr>
          <a:xfrm>
            <a:off x="1466334" y="1497439"/>
            <a:ext cx="213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픽업 장소 도착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326466-D221-452B-B0A4-6227CC9E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40383" y="1507473"/>
            <a:ext cx="1566833" cy="17321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3AE418-BFD3-452B-88A1-8375A3F9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89499" y="2785693"/>
            <a:ext cx="1566834" cy="17321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3F7D3A-D39E-469D-860F-5E12419C6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495711" y="3933517"/>
            <a:ext cx="1769011" cy="18643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EA105F-0AC7-4894-A68E-330B107628BA}"/>
              </a:ext>
            </a:extLst>
          </p:cNvPr>
          <p:cNvSpPr txBox="1"/>
          <p:nvPr/>
        </p:nvSpPr>
        <p:spPr>
          <a:xfrm>
            <a:off x="4130793" y="1162996"/>
            <a:ext cx="3586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제어 신호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: Output 2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3BF29B-CC04-4F5B-935E-297EAFD17D25}"/>
              </a:ext>
            </a:extLst>
          </p:cNvPr>
          <p:cNvSpPr txBox="1"/>
          <p:nvPr/>
        </p:nvSpPr>
        <p:spPr>
          <a:xfrm>
            <a:off x="6586768" y="2425230"/>
            <a:ext cx="317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제어 신호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: Output 3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20C43-B40F-4412-AE81-8E8E7542A4BB}"/>
              </a:ext>
            </a:extLst>
          </p:cNvPr>
          <p:cNvSpPr txBox="1"/>
          <p:nvPr/>
        </p:nvSpPr>
        <p:spPr>
          <a:xfrm>
            <a:off x="8882087" y="3493407"/>
            <a:ext cx="299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제어 신호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: Output 4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D6C03-AE54-4792-90E9-A9D3E5EC3A76}"/>
              </a:ext>
            </a:extLst>
          </p:cNvPr>
          <p:cNvSpPr txBox="1"/>
          <p:nvPr/>
        </p:nvSpPr>
        <p:spPr>
          <a:xfrm>
            <a:off x="87018" y="5267886"/>
            <a:ext cx="48963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Bauhaus 93" panose="04030905020B02020C02" pitchFamily="82" charset="0"/>
              </a:rPr>
              <a:t>Output</a:t>
            </a:r>
            <a:r>
              <a:rPr lang="ko-KR" altLang="en-US" sz="1500" dirty="0">
                <a:latin typeface="Bauhaus 93" panose="04030905020B02020C02" pitchFamily="82" charset="0"/>
              </a:rPr>
              <a:t> 신호 </a:t>
            </a:r>
            <a:r>
              <a:rPr lang="en-US" altLang="ko-KR" sz="1500" dirty="0">
                <a:latin typeface="Bauhaus 93" panose="04030905020B02020C02" pitchFamily="82" charset="0"/>
              </a:rPr>
              <a:t>3</a:t>
            </a:r>
            <a:r>
              <a:rPr lang="ko-KR" altLang="en-US" sz="1500" dirty="0">
                <a:latin typeface="Bauhaus 93" panose="04030905020B02020C02" pitchFamily="82" charset="0"/>
              </a:rPr>
              <a:t>번과 동시에 </a:t>
            </a:r>
            <a:r>
              <a:rPr lang="en-US" altLang="ko-KR" sz="1500" dirty="0">
                <a:latin typeface="Bauhaus 93" panose="04030905020B02020C02" pitchFamily="82" charset="0"/>
              </a:rPr>
              <a:t>ABB</a:t>
            </a:r>
            <a:r>
              <a:rPr lang="ko-KR" altLang="en-US" sz="1500" dirty="0">
                <a:latin typeface="Bauhaus 93" panose="04030905020B02020C02" pitchFamily="82" charset="0"/>
              </a:rPr>
              <a:t>로봇 동작 메시지 전송</a:t>
            </a:r>
            <a:r>
              <a:rPr lang="en-US" altLang="ko-KR" sz="1500" dirty="0">
                <a:latin typeface="Bauhaus 93" panose="04030905020B02020C02" pitchFamily="82" charset="0"/>
              </a:rPr>
              <a:t> </a:t>
            </a:r>
            <a:endParaRPr lang="ko-KR" altLang="en-US" sz="1500" dirty="0">
              <a:latin typeface="Bauhaus 93" panose="04030905020B02020C02" pitchFamily="82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49DF224-EF1B-4A1D-8318-4B793D9C8F81}"/>
              </a:ext>
            </a:extLst>
          </p:cNvPr>
          <p:cNvSpPr/>
          <p:nvPr/>
        </p:nvSpPr>
        <p:spPr>
          <a:xfrm>
            <a:off x="5057743" y="3262184"/>
            <a:ext cx="1732113" cy="5066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제품 픽업 툴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Open</a:t>
            </a:r>
            <a:endParaRPr lang="ko-KR" altLang="en-US" sz="1500" b="1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E32253-E51A-4D5C-BD26-F0F4B7344E3C}"/>
              </a:ext>
            </a:extLst>
          </p:cNvPr>
          <p:cNvSpPr/>
          <p:nvPr/>
        </p:nvSpPr>
        <p:spPr>
          <a:xfrm>
            <a:off x="7312857" y="4524505"/>
            <a:ext cx="1732113" cy="5066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Guide 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각도 일치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414561F-414B-4F9B-8053-204EF13B39E9}"/>
              </a:ext>
            </a:extLst>
          </p:cNvPr>
          <p:cNvSpPr/>
          <p:nvPr/>
        </p:nvSpPr>
        <p:spPr>
          <a:xfrm>
            <a:off x="9533857" y="5858333"/>
            <a:ext cx="1732113" cy="5066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제품 픽업 툴</a:t>
            </a:r>
            <a:endParaRPr lang="en-US" altLang="ko-KR" sz="1500" b="1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Close</a:t>
            </a:r>
            <a:endParaRPr lang="ko-KR" altLang="en-US" sz="1500" b="1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9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E0BB-363C-791B-01C3-A2911AB9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9B35A0-6D83-1B62-9C8B-E91CDF3B0B29}"/>
              </a:ext>
            </a:extLst>
          </p:cNvPr>
          <p:cNvGrpSpPr/>
          <p:nvPr/>
        </p:nvGrpSpPr>
        <p:grpSpPr>
          <a:xfrm>
            <a:off x="-98854" y="155272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393340-5AEA-9DCB-87EF-EE6A3A3EE153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4F748-8A45-F0A3-FC31-AC61AE05E437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과정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출고 장소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F5CD3F-90AE-5210-2A8A-44E763091816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908FA98-900E-44C8-A1F3-67C0412C725F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F00CB3-7BFD-0B9B-F143-5CA9CE3597E7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41427E4-5A48-4755-866C-AE7CE249D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" r="10625"/>
          <a:stretch/>
        </p:blipFill>
        <p:spPr>
          <a:xfrm rot="16200000">
            <a:off x="1611301" y="1408034"/>
            <a:ext cx="2172520" cy="3507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3455BC-3162-40FF-928C-C68A3A52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61" y="5314875"/>
            <a:ext cx="4276941" cy="8420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4B9B68-9F54-4BBB-9FE8-A1D6207EEEC0}"/>
              </a:ext>
            </a:extLst>
          </p:cNvPr>
          <p:cNvSpPr txBox="1"/>
          <p:nvPr/>
        </p:nvSpPr>
        <p:spPr>
          <a:xfrm>
            <a:off x="1558877" y="1463166"/>
            <a:ext cx="213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출고 장소 도착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F45DC-888F-4129-AD4B-B1065479D954}"/>
              </a:ext>
            </a:extLst>
          </p:cNvPr>
          <p:cNvSpPr txBox="1"/>
          <p:nvPr/>
        </p:nvSpPr>
        <p:spPr>
          <a:xfrm>
            <a:off x="827199" y="4453162"/>
            <a:ext cx="3927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도착 후 컨베이어 벨트와 출고 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서보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구동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marL="342900" indent="-342900">
              <a:buAutoNum type="arabicParenR"/>
            </a:pP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marL="342900" indent="-342900">
              <a:buAutoNum type="arabicParenR"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Output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신호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5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 동작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(</a:t>
            </a:r>
            <a:r>
              <a:rPr lang="ko-KR" altLang="en-US" sz="1500" dirty="0" err="1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서보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및 컨베이어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084AE6-FC99-4EDF-8175-51A52DC81CCB}"/>
              </a:ext>
            </a:extLst>
          </p:cNvPr>
          <p:cNvSpPr/>
          <p:nvPr/>
        </p:nvSpPr>
        <p:spPr>
          <a:xfrm>
            <a:off x="710806" y="5782962"/>
            <a:ext cx="4262796" cy="373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4168BA-AFA1-41CF-8DAB-5719C47BB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57" y="5314875"/>
            <a:ext cx="4487252" cy="8954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38179A-7B8C-4ED4-AAF5-0CF1A498D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6" r="6190"/>
          <a:stretch/>
        </p:blipFill>
        <p:spPr>
          <a:xfrm rot="16200000">
            <a:off x="7282388" y="1287097"/>
            <a:ext cx="2426036" cy="35526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31F35A-1605-4790-ACD3-40843B6F5C42}"/>
              </a:ext>
            </a:extLst>
          </p:cNvPr>
          <p:cNvSpPr txBox="1"/>
          <p:nvPr/>
        </p:nvSpPr>
        <p:spPr>
          <a:xfrm>
            <a:off x="6663627" y="4426323"/>
            <a:ext cx="45427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Input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신호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4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번을 통해 공정 완료 신호를 수신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endParaRPr lang="en-US" altLang="ko-KR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2)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Output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신호 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6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번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공정완료 및 도킹스테이션 이동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)</a:t>
            </a:r>
            <a:endParaRPr lang="ko-KR" altLang="en-US" sz="1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826481-8B86-4138-8AF2-11CFF24B2725}"/>
              </a:ext>
            </a:extLst>
          </p:cNvPr>
          <p:cNvSpPr/>
          <p:nvPr/>
        </p:nvSpPr>
        <p:spPr>
          <a:xfrm>
            <a:off x="6444228" y="5782962"/>
            <a:ext cx="4542710" cy="4273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1EDF4-8790-48D5-BCBB-27694C2CA8B2}"/>
              </a:ext>
            </a:extLst>
          </p:cNvPr>
          <p:cNvSpPr txBox="1"/>
          <p:nvPr/>
        </p:nvSpPr>
        <p:spPr>
          <a:xfrm>
            <a:off x="7426546" y="1407297"/>
            <a:ext cx="213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출고 완료</a:t>
            </a:r>
          </a:p>
        </p:txBody>
      </p:sp>
    </p:spTree>
    <p:extLst>
      <p:ext uri="{BB962C8B-B14F-4D97-AF65-F5344CB8AC3E}">
        <p14:creationId xmlns:p14="http://schemas.microsoft.com/office/powerpoint/2010/main" val="412357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E0BB-363C-791B-01C3-A2911AB9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9B35A0-6D83-1B62-9C8B-E91CDF3B0B29}"/>
              </a:ext>
            </a:extLst>
          </p:cNvPr>
          <p:cNvGrpSpPr/>
          <p:nvPr/>
        </p:nvGrpSpPr>
        <p:grpSpPr>
          <a:xfrm>
            <a:off x="-43249" y="155272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393340-5AEA-9DCB-87EF-EE6A3A3EE153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4F748-8A45-F0A3-FC31-AC61AE05E437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과정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충전 스테이션 도착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EF5CD3F-90AE-5210-2A8A-44E763091816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908FA98-900E-44C8-A1F3-67C0412C725F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FF00CB3-7BFD-0B9B-F143-5CA9CE3597E7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735D13D-8242-4E31-873D-81BE2B27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00" y="1414539"/>
            <a:ext cx="5409946" cy="165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0FF9BE-6985-4BCD-9B83-A42C1AABF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67"/>
          <a:stretch/>
        </p:blipFill>
        <p:spPr>
          <a:xfrm>
            <a:off x="420000" y="3976957"/>
            <a:ext cx="5409946" cy="2179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A14637-3013-4B3A-92AD-EA2769861C58}"/>
              </a:ext>
            </a:extLst>
          </p:cNvPr>
          <p:cNvSpPr txBox="1"/>
          <p:nvPr/>
        </p:nvSpPr>
        <p:spPr>
          <a:xfrm>
            <a:off x="2140564" y="1045207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파라미터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BFEBD-43F4-42B3-9E40-CC8C12A19C95}"/>
              </a:ext>
            </a:extLst>
          </p:cNvPr>
          <p:cNvSpPr txBox="1"/>
          <p:nvPr/>
        </p:nvSpPr>
        <p:spPr>
          <a:xfrm>
            <a:off x="1706005" y="3549244"/>
            <a:ext cx="283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충전 스테이션 이동 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E9840C-0E62-410E-BA12-DDF2E9C2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95" y="1289017"/>
            <a:ext cx="3537637" cy="4461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5DDA31-40E3-4E46-8320-D237366CE491}"/>
              </a:ext>
            </a:extLst>
          </p:cNvPr>
          <p:cNvSpPr txBox="1"/>
          <p:nvPr/>
        </p:nvSpPr>
        <p:spPr>
          <a:xfrm>
            <a:off x="7579583" y="5808874"/>
            <a:ext cx="283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충전 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F5916E-5CD5-4C1B-B847-E955D707357C}"/>
              </a:ext>
            </a:extLst>
          </p:cNvPr>
          <p:cNvSpPr/>
          <p:nvPr/>
        </p:nvSpPr>
        <p:spPr>
          <a:xfrm>
            <a:off x="2477530" y="5341921"/>
            <a:ext cx="2612494" cy="779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138B34-E0FB-49B4-A647-B92638464D51}"/>
              </a:ext>
            </a:extLst>
          </p:cNvPr>
          <p:cNvSpPr/>
          <p:nvPr/>
        </p:nvSpPr>
        <p:spPr>
          <a:xfrm>
            <a:off x="420000" y="1657587"/>
            <a:ext cx="3960469" cy="1507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81EFE2-CE46-45E4-A5DF-1F98D6910F8F}"/>
              </a:ext>
            </a:extLst>
          </p:cNvPr>
          <p:cNvSpPr txBox="1"/>
          <p:nvPr/>
        </p:nvSpPr>
        <p:spPr>
          <a:xfrm>
            <a:off x="2228101" y="3058639"/>
            <a:ext cx="360184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Bauhaus 93" panose="04030905020B02020C02" pitchFamily="82" charset="0"/>
              </a:rPr>
              <a:t>ARCL SERVER</a:t>
            </a:r>
            <a:r>
              <a:rPr lang="ko-KR" altLang="en-US" sz="1200" b="1" dirty="0">
                <a:latin typeface="Bauhaus 93" panose="04030905020B02020C02" pitchFamily="82" charset="0"/>
              </a:rPr>
              <a:t> 포트 번호 및 비밀번호 설정</a:t>
            </a:r>
            <a:endParaRPr lang="en-US" altLang="ko-KR" sz="1200" b="1" dirty="0">
              <a:latin typeface="Bauhaus 93" panose="04030905020B02020C02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8DF621-C511-4256-A327-AD147AF3B111}"/>
              </a:ext>
            </a:extLst>
          </p:cNvPr>
          <p:cNvSpPr txBox="1"/>
          <p:nvPr/>
        </p:nvSpPr>
        <p:spPr>
          <a:xfrm>
            <a:off x="3722556" y="4539808"/>
            <a:ext cx="261249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Bauhaus 93" panose="04030905020B02020C02" pitchFamily="82" charset="0"/>
              </a:rPr>
              <a:t>1. </a:t>
            </a:r>
            <a:r>
              <a:rPr lang="ko-KR" altLang="en-US" sz="1200" b="1" dirty="0">
                <a:latin typeface="Bauhaus 93" panose="04030905020B02020C02" pitchFamily="82" charset="0"/>
              </a:rPr>
              <a:t>메시지 보낼 서버의 </a:t>
            </a:r>
            <a:r>
              <a:rPr lang="en-US" altLang="ko-KR" sz="1200" b="1" dirty="0">
                <a:latin typeface="Bauhaus 93" panose="04030905020B02020C02" pitchFamily="82" charset="0"/>
              </a:rPr>
              <a:t>IP</a:t>
            </a:r>
            <a:r>
              <a:rPr lang="ko-KR" altLang="en-US" sz="1200" b="1" dirty="0">
                <a:latin typeface="Bauhaus 93" panose="04030905020B02020C02" pitchFamily="82" charset="0"/>
              </a:rPr>
              <a:t>주소 입력</a:t>
            </a:r>
            <a:endParaRPr lang="en-US" altLang="ko-KR" sz="1200" b="1" dirty="0">
              <a:latin typeface="Bauhaus 93" panose="04030905020B02020C02" pitchFamily="82" charset="0"/>
            </a:endParaRPr>
          </a:p>
          <a:p>
            <a:r>
              <a:rPr lang="en-US" altLang="ko-KR" sz="1200" b="1" dirty="0">
                <a:latin typeface="Bauhaus 93" panose="04030905020B02020C02" pitchFamily="82" charset="0"/>
              </a:rPr>
              <a:t>2. </a:t>
            </a:r>
            <a:r>
              <a:rPr lang="ko-KR" altLang="en-US" sz="1200" b="1" dirty="0">
                <a:latin typeface="Bauhaus 93" panose="04030905020B02020C02" pitchFamily="82" charset="0"/>
              </a:rPr>
              <a:t>설정한 포트 번호 입력</a:t>
            </a:r>
            <a:endParaRPr lang="en-US" altLang="ko-KR" sz="1200" b="1" dirty="0">
              <a:latin typeface="Bauhaus 93" panose="04030905020B02020C02" pitchFamily="82" charset="0"/>
            </a:endParaRPr>
          </a:p>
          <a:p>
            <a:r>
              <a:rPr lang="en-US" altLang="ko-KR" sz="1200" b="1" dirty="0">
                <a:latin typeface="Bauhaus 93" panose="04030905020B02020C02" pitchFamily="82" charset="0"/>
              </a:rPr>
              <a:t>3. </a:t>
            </a:r>
            <a:r>
              <a:rPr lang="ko-KR" altLang="en-US" sz="1200" b="1" dirty="0">
                <a:latin typeface="Bauhaus 93" panose="04030905020B02020C02" pitchFamily="82" charset="0"/>
              </a:rPr>
              <a:t>서버에 </a:t>
            </a:r>
            <a:r>
              <a:rPr lang="en-US" altLang="ko-KR" sz="1200" b="1" dirty="0" err="1">
                <a:latin typeface="Bauhaus 93" panose="04030905020B02020C02" pitchFamily="82" charset="0"/>
              </a:rPr>
              <a:t>ndock</a:t>
            </a:r>
            <a:r>
              <a:rPr lang="en-US" altLang="ko-KR" sz="1200" b="1" dirty="0">
                <a:latin typeface="Bauhaus 93" panose="04030905020B02020C02" pitchFamily="82" charset="0"/>
              </a:rPr>
              <a:t> </a:t>
            </a:r>
            <a:r>
              <a:rPr lang="ko-KR" altLang="en-US" sz="1200" b="1" dirty="0">
                <a:latin typeface="Bauhaus 93" panose="04030905020B02020C02" pitchFamily="82" charset="0"/>
              </a:rPr>
              <a:t>메시지 전송</a:t>
            </a:r>
            <a:endParaRPr lang="en-US" altLang="ko-KR" sz="1200" b="1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59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5EA4-05D7-D56B-350E-06C9D252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4895B5-96B7-2859-FCC5-EC570ADAA959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81BA5-6C8F-0220-183D-866FCEC836F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157021B-3929-BDD6-C256-C7C723F0AC94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경과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Q &amp; A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CF1276F-554F-39BC-5343-DEAE32E9E428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0CB282B-E28B-91B2-6321-FEB8BD07C3DA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6CAA696-B746-FC65-4CDF-D3167FE09FB2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EEA6E7-9D0D-DF32-F63F-C2DC648016B5}"/>
              </a:ext>
            </a:extLst>
          </p:cNvPr>
          <p:cNvSpPr txBox="1"/>
          <p:nvPr/>
        </p:nvSpPr>
        <p:spPr>
          <a:xfrm>
            <a:off x="4534930" y="3261312"/>
            <a:ext cx="4092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Q &amp; A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3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6980-A7BF-7A8B-E446-B48692DE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ADB2CF-5E6C-DEEA-E6DD-9019E347966B}"/>
              </a:ext>
            </a:extLst>
          </p:cNvPr>
          <p:cNvGrpSpPr/>
          <p:nvPr/>
        </p:nvGrpSpPr>
        <p:grpSpPr>
          <a:xfrm>
            <a:off x="215381" y="202135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03B2BBE-E7DA-039D-E6A8-7DEBED49D4F3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B6BD39-170F-B8D2-F30D-62C844B5F5DE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en-US" altLang="ko-KR" sz="3000" dirty="0">
                  <a:solidFill>
                    <a:prstClr val="white"/>
                  </a:solidFill>
                  <a:latin typeface="Bauhaus 93" panose="04030905020B02020C02" pitchFamily="82" charset="0"/>
                </a:rPr>
                <a:t>INDEX</a:t>
              </a:r>
              <a:endParaRPr lang="ko-KR" altLang="en-US" sz="3000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18BF844-9BB5-81C2-F56C-1275537669B7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123686-FF54-7BC3-5B54-5D17471C93C2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DB09B68-51DA-9E3F-F9C6-8454A66E057D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99E786-D3CC-B644-A40C-490214196A8F}"/>
              </a:ext>
            </a:extLst>
          </p:cNvPr>
          <p:cNvSpPr txBox="1"/>
          <p:nvPr/>
        </p:nvSpPr>
        <p:spPr>
          <a:xfrm>
            <a:off x="1276709" y="2001327"/>
            <a:ext cx="6426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프로젝트 개요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5DDCA-57F1-9EFC-66EB-9E356AD7765F}"/>
              </a:ext>
            </a:extLst>
          </p:cNvPr>
          <p:cNvSpPr txBox="1"/>
          <p:nvPr/>
        </p:nvSpPr>
        <p:spPr>
          <a:xfrm>
            <a:off x="1276709" y="4862653"/>
            <a:ext cx="60945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3.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프로젝트 시연 과정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7762E-3F94-6AD4-7CAB-7A36BA6BD48D}"/>
              </a:ext>
            </a:extLst>
          </p:cNvPr>
          <p:cNvSpPr txBox="1"/>
          <p:nvPr/>
        </p:nvSpPr>
        <p:spPr>
          <a:xfrm>
            <a:off x="1276709" y="3431990"/>
            <a:ext cx="60945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2.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프로젝트 수행 절차 및 준비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B3CF18-8EA1-24B3-BEC4-AE73A3383CC7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22598A-53C9-4664-BD2C-BD53C8387817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CE3D91-FE87-C46B-A0AB-0A1BEAAAA310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개요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24C50C8-B878-CFAC-AA84-02CB03174A85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6E0AEC-1071-2CA4-F476-074D7E4FB514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6A30A8F-F0A1-5AA1-5DB6-611018B1C6F8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 descr="디자인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9B33CC-AE9D-4F87-6BDE-AE93B3F8D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00" l="4200" r="94400">
                        <a14:foregroundMark x1="10900" y1="31100" x2="62800" y2="39400"/>
                        <a14:foregroundMark x1="62800" y1="39400" x2="75700" y2="60700"/>
                        <a14:foregroundMark x1="75700" y1="60700" x2="20000" y2="78400"/>
                        <a14:foregroundMark x1="20000" y1="78400" x2="14800" y2="78400"/>
                        <a14:foregroundMark x1="8500" y1="30100" x2="7400" y2="42300"/>
                        <a14:foregroundMark x1="7400" y1="42300" x2="14800" y2="70100"/>
                        <a14:foregroundMark x1="67300" y1="74500" x2="80300" y2="75000"/>
                        <a14:foregroundMark x1="80300" y1="75000" x2="80200" y2="80800"/>
                        <a14:foregroundMark x1="57400" y1="77000" x2="59000" y2="82400"/>
                        <a14:foregroundMark x1="54400" y1="80000" x2="56400" y2="83600"/>
                        <a14:foregroundMark x1="32500" y1="52100" x2="44600" y2="52600"/>
                        <a14:foregroundMark x1="44600" y1="52600" x2="65000" y2="52300"/>
                        <a14:foregroundMark x1="65000" y1="52300" x2="77200" y2="54100"/>
                        <a14:foregroundMark x1="62600" y1="53700" x2="63900" y2="59600"/>
                        <a14:foregroundMark x1="44700" y1="52500" x2="46300" y2="61400"/>
                        <a14:foregroundMark x1="15200" y1="25900" x2="16200" y2="11900"/>
                        <a14:foregroundMark x1="15000" y1="13500" x2="15200" y2="27100"/>
                        <a14:foregroundMark x1="15200" y1="27100" x2="15200" y2="27100"/>
                        <a14:foregroundMark x1="48900" y1="17200" x2="48900" y2="20000"/>
                        <a14:foregroundMark x1="70100" y1="28300" x2="91100" y2="30100"/>
                        <a14:foregroundMark x1="80400" y1="26700" x2="92100" y2="26700"/>
                        <a14:foregroundMark x1="82600" y1="25500" x2="94000" y2="50500"/>
                        <a14:foregroundMark x1="88500" y1="46900" x2="87700" y2="76800"/>
                        <a14:foregroundMark x1="93200" y1="32500" x2="94400" y2="40000"/>
                        <a14:foregroundMark x1="91700" y1="37200" x2="94000" y2="24500"/>
                        <a14:foregroundMark x1="94000" y1="24500" x2="93800" y2="24000"/>
                        <a14:foregroundMark x1="5100" y1="36200" x2="2400" y2="51800"/>
                        <a14:foregroundMark x1="2400" y1="51800" x2="4200" y2="65500"/>
                        <a14:foregroundMark x1="4200" y1="65500" x2="10200" y2="75000"/>
                        <a14:foregroundMark x1="10200" y1="75000" x2="10900" y2="75400"/>
                        <a14:foregroundMark x1="77600" y1="96400" x2="77600" y2="96400"/>
                        <a14:foregroundMark x1="76400" y1="96600" x2="76400" y2="96600"/>
                        <a14:foregroundMark x1="77200" y1="98600" x2="77200" y2="98600"/>
                        <a14:foregroundMark x1="75400" y1="97200" x2="75400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94" y="2469753"/>
            <a:ext cx="2598781" cy="25987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58FDE-EE2D-E001-5F89-EC82E81882DD}"/>
              </a:ext>
            </a:extLst>
          </p:cNvPr>
          <p:cNvSpPr/>
          <p:nvPr/>
        </p:nvSpPr>
        <p:spPr>
          <a:xfrm>
            <a:off x="484227" y="1597350"/>
            <a:ext cx="10173754" cy="10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5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목적</a:t>
            </a:r>
            <a:endParaRPr lang="en-US" altLang="ko-KR" sz="2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AMR(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Autonomis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Moblie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 Robot)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을 활용하여 특정 공정에서 및 물류 자동화를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E8750-96A5-12A6-3689-86C1302AA2CE}"/>
              </a:ext>
            </a:extLst>
          </p:cNvPr>
          <p:cNvSpPr/>
          <p:nvPr/>
        </p:nvSpPr>
        <p:spPr>
          <a:xfrm>
            <a:off x="484227" y="3661078"/>
            <a:ext cx="7238515" cy="153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기대 효과</a:t>
            </a:r>
            <a:endParaRPr lang="en-US" altLang="ko-KR" sz="2500" b="1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Bauhaus 93" panose="04030905020B02020C02" pitchFamily="82" charset="0"/>
              </a:rPr>
              <a:t>공정 내 자동화 수준 향상 및 물류 효율 극대화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Bauhaus 93" panose="04030905020B02020C02" pitchFamily="8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Bauhaus 93" panose="04030905020B02020C02" pitchFamily="82" charset="0"/>
              </a:rPr>
              <a:t>인력 의존도를 줄이고 안정적인 이송 시스템 구축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8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03789-E83C-5BF8-77B1-4468CF82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5D4D27-4A9A-9224-87A9-D397694B4C12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7AA311-53DF-E5F2-A350-3C497B50AFE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8F41DD-6BA3-89CE-E2F3-473136F2B3BF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절차 및 준비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B2DE6C9-5F72-7887-3FBF-05CAF27F27E5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D435BB8-3DE1-E570-3599-00850F08E364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8664C3-03F4-BD9F-2392-6B3B3C368952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58B7B5-4F7C-3945-FD29-A33555455E22}"/>
              </a:ext>
            </a:extLst>
          </p:cNvPr>
          <p:cNvSpPr txBox="1"/>
          <p:nvPr/>
        </p:nvSpPr>
        <p:spPr>
          <a:xfrm>
            <a:off x="1114964" y="1289106"/>
            <a:ext cx="6223000" cy="153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5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환경 구축 및 시스템 설계</a:t>
            </a:r>
            <a:endParaRPr lang="ko-KR" altLang="en-US" sz="2500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AMR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로봇 설정 및 환경 분석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auhaus 93" panose="04030905020B02020C02" pitchFamily="8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이송 경로 및 물류 흐름 최적화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951B2-D1D7-B034-CBDD-F23513239154}"/>
              </a:ext>
            </a:extLst>
          </p:cNvPr>
          <p:cNvSpPr txBox="1"/>
          <p:nvPr/>
        </p:nvSpPr>
        <p:spPr>
          <a:xfrm>
            <a:off x="1114964" y="3429000"/>
            <a:ext cx="6223000" cy="134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AMR 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로봇 연동 및 공정 구성</a:t>
            </a:r>
            <a:endParaRPr lang="ko-KR" altLang="en-US" sz="2500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- AMR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과 통신 인터페이스 구축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공정 흐름을 고려한 경로 및 작업 방식 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F1E526-7866-7727-7D5C-2EA97F9666DA}"/>
              </a:ext>
            </a:extLst>
          </p:cNvPr>
          <p:cNvSpPr txBox="1"/>
          <p:nvPr/>
        </p:nvSpPr>
        <p:spPr>
          <a:xfrm>
            <a:off x="1114964" y="5292154"/>
            <a:ext cx="9184976" cy="885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Bauhaus 93" panose="04030905020B02020C02" pitchFamily="82" charset="0"/>
              </a:rPr>
              <a:t>공정 재현 및 테스트</a:t>
            </a:r>
            <a:endParaRPr lang="ko-KR" altLang="en-US" sz="2500" dirty="0">
              <a:solidFill>
                <a:schemeClr val="accent4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- AMR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로봇이 지정된 경로를 따라 이동하며 공정 수행</a:t>
            </a:r>
          </a:p>
        </p:txBody>
      </p:sp>
    </p:spTree>
    <p:extLst>
      <p:ext uri="{BB962C8B-B14F-4D97-AF65-F5344CB8AC3E}">
        <p14:creationId xmlns:p14="http://schemas.microsoft.com/office/powerpoint/2010/main" val="86358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03789-E83C-5BF8-77B1-4468CF82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5D4D27-4A9A-9224-87A9-D397694B4C12}"/>
              </a:ext>
            </a:extLst>
          </p:cNvPr>
          <p:cNvGrpSpPr/>
          <p:nvPr/>
        </p:nvGrpSpPr>
        <p:grpSpPr>
          <a:xfrm>
            <a:off x="-6181" y="136737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7AA311-53DF-E5F2-A350-3C497B50AFE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8F41DD-6BA3-89CE-E2F3-473136F2B3BF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프로젝트 수행 절차 및 준비</a:t>
              </a:r>
              <a:r>
                <a:rPr lang="ko-KR" altLang="en-US" sz="2000" b="1" dirty="0">
                  <a:solidFill>
                    <a:prstClr val="white"/>
                  </a:solidFill>
                </a:rPr>
                <a:t> </a:t>
              </a:r>
              <a:r>
                <a:rPr lang="en-US" altLang="ko-KR" sz="2000" b="1" dirty="0">
                  <a:solidFill>
                    <a:prstClr val="white"/>
                  </a:solidFill>
                </a:rPr>
                <a:t>-</a:t>
              </a:r>
              <a:r>
                <a:rPr lang="ko-KR" altLang="en-US" sz="20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000" b="1" i="1" kern="0" dirty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동작 순서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B2DE6C9-5F72-7887-3FBF-05CAF27F27E5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D435BB8-3DE1-E570-3599-00850F08E364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8664C3-03F4-BD9F-2392-6B3B3C368952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Rounded Rectangle 37">
            <a:extLst>
              <a:ext uri="{FF2B5EF4-FFF2-40B4-BE49-F238E27FC236}">
                <a16:creationId xmlns:a16="http://schemas.microsoft.com/office/drawing/2014/main" id="{29A9EC95-AD62-4D67-87C7-B2048DA4C7C8}"/>
              </a:ext>
            </a:extLst>
          </p:cNvPr>
          <p:cNvSpPr/>
          <p:nvPr/>
        </p:nvSpPr>
        <p:spPr>
          <a:xfrm>
            <a:off x="190360" y="5804535"/>
            <a:ext cx="2090420" cy="46482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Bauhaus 93" panose="04030905020B02020C02" pitchFamily="82" charset="0"/>
              </a:rPr>
              <a:t>충전 스테이션 이동</a:t>
            </a: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6D4F85B-5DCA-4E3F-B0C2-EA7BE53BD5CD}"/>
              </a:ext>
            </a:extLst>
          </p:cNvPr>
          <p:cNvSpPr/>
          <p:nvPr/>
        </p:nvSpPr>
        <p:spPr>
          <a:xfrm>
            <a:off x="9275393" y="2843303"/>
            <a:ext cx="2090420" cy="4641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Bauhaus 93" panose="04030905020B02020C02" pitchFamily="82" charset="0"/>
              </a:rPr>
              <a:t>픽업 장소 도착</a:t>
            </a:r>
            <a:endParaRPr lang="en-US" altLang="ko-KR" b="1" dirty="0">
              <a:latin typeface="Bauhaus 93" panose="04030905020B02020C02" pitchFamily="82" charset="0"/>
            </a:endParaRPr>
          </a:p>
        </p:txBody>
      </p:sp>
      <p:sp>
        <p:nvSpPr>
          <p:cNvPr id="57" name="Right Arrow 11">
            <a:extLst>
              <a:ext uri="{FF2B5EF4-FFF2-40B4-BE49-F238E27FC236}">
                <a16:creationId xmlns:a16="http://schemas.microsoft.com/office/drawing/2014/main" id="{627DD00B-09F5-4755-B448-6F8B1BAF11A6}"/>
              </a:ext>
            </a:extLst>
          </p:cNvPr>
          <p:cNvSpPr/>
          <p:nvPr/>
        </p:nvSpPr>
        <p:spPr>
          <a:xfrm>
            <a:off x="2473185" y="203327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14">
            <a:extLst>
              <a:ext uri="{FF2B5EF4-FFF2-40B4-BE49-F238E27FC236}">
                <a16:creationId xmlns:a16="http://schemas.microsoft.com/office/drawing/2014/main" id="{04121C3C-3EE7-4945-B8D5-B8E83F4B5D27}"/>
              </a:ext>
            </a:extLst>
          </p:cNvPr>
          <p:cNvSpPr/>
          <p:nvPr/>
        </p:nvSpPr>
        <p:spPr>
          <a:xfrm>
            <a:off x="190360" y="2746938"/>
            <a:ext cx="2090420" cy="458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Bauhaus 93" panose="04030905020B02020C02" pitchFamily="82" charset="0"/>
              </a:rPr>
              <a:t>AMR</a:t>
            </a:r>
            <a:r>
              <a:rPr lang="ko-KR" altLang="en-US" b="1" dirty="0">
                <a:latin typeface="Bauhaus 93" panose="04030905020B02020C02" pitchFamily="82" charset="0"/>
              </a:rPr>
              <a:t> 시작 신호</a:t>
            </a:r>
            <a:endParaRPr lang="en-US" altLang="ko-KR" b="1" dirty="0">
              <a:latin typeface="Bauhaus 93" panose="04030905020B02020C02" pitchFamily="82" charset="0"/>
            </a:endParaRP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BFC1EF21-7EDC-44AA-B613-1F36EB31EB0B}"/>
              </a:ext>
            </a:extLst>
          </p:cNvPr>
          <p:cNvSpPr/>
          <p:nvPr/>
        </p:nvSpPr>
        <p:spPr>
          <a:xfrm>
            <a:off x="3183115" y="2771231"/>
            <a:ext cx="2090420" cy="457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Bauhaus 93" panose="04030905020B02020C02" pitchFamily="82" charset="0"/>
              </a:rPr>
              <a:t>AMR </a:t>
            </a:r>
            <a:r>
              <a:rPr lang="ko-KR" altLang="en-US" b="1" dirty="0">
                <a:latin typeface="Bauhaus 93" panose="04030905020B02020C02" pitchFamily="82" charset="0"/>
              </a:rPr>
              <a:t>동작 </a:t>
            </a:r>
            <a:endParaRPr lang="en-US" altLang="ko-KR" b="1" dirty="0">
              <a:latin typeface="Bauhaus 93" panose="04030905020B02020C02" pitchFamily="82" charset="0"/>
            </a:endParaRPr>
          </a:p>
        </p:txBody>
      </p:sp>
      <p:sp>
        <p:nvSpPr>
          <p:cNvPr id="60" name="Right Arrow 18">
            <a:extLst>
              <a:ext uri="{FF2B5EF4-FFF2-40B4-BE49-F238E27FC236}">
                <a16:creationId xmlns:a16="http://schemas.microsoft.com/office/drawing/2014/main" id="{DC8C45B6-A0E2-448D-9F22-1322640ADFF1}"/>
              </a:ext>
            </a:extLst>
          </p:cNvPr>
          <p:cNvSpPr/>
          <p:nvPr/>
        </p:nvSpPr>
        <p:spPr>
          <a:xfrm>
            <a:off x="5473560" y="203327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28">
            <a:extLst>
              <a:ext uri="{FF2B5EF4-FFF2-40B4-BE49-F238E27FC236}">
                <a16:creationId xmlns:a16="http://schemas.microsoft.com/office/drawing/2014/main" id="{5D039DA8-762B-41D5-B999-6DA0094ECE19}"/>
              </a:ext>
            </a:extLst>
          </p:cNvPr>
          <p:cNvSpPr/>
          <p:nvPr/>
        </p:nvSpPr>
        <p:spPr>
          <a:xfrm>
            <a:off x="8473935" y="195834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29">
            <a:extLst>
              <a:ext uri="{FF2B5EF4-FFF2-40B4-BE49-F238E27FC236}">
                <a16:creationId xmlns:a16="http://schemas.microsoft.com/office/drawing/2014/main" id="{11A3BCD9-0DF4-4049-AE0B-8C15FFD14AC6}"/>
              </a:ext>
            </a:extLst>
          </p:cNvPr>
          <p:cNvSpPr/>
          <p:nvPr/>
        </p:nvSpPr>
        <p:spPr>
          <a:xfrm>
            <a:off x="6191745" y="2821354"/>
            <a:ext cx="2090420" cy="457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Bauhaus 93" panose="04030905020B02020C02" pitchFamily="82" charset="0"/>
              </a:rPr>
              <a:t>차단기 앞 도착</a:t>
            </a:r>
          </a:p>
        </p:txBody>
      </p:sp>
      <p:sp>
        <p:nvSpPr>
          <p:cNvPr id="63" name="Right Arrow 31">
            <a:extLst>
              <a:ext uri="{FF2B5EF4-FFF2-40B4-BE49-F238E27FC236}">
                <a16:creationId xmlns:a16="http://schemas.microsoft.com/office/drawing/2014/main" id="{4B62057D-BEB2-4CD7-B920-C33C9CFCC7D3}"/>
              </a:ext>
            </a:extLst>
          </p:cNvPr>
          <p:cNvSpPr/>
          <p:nvPr/>
        </p:nvSpPr>
        <p:spPr>
          <a:xfrm rot="5400000">
            <a:off x="9973805" y="355727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32">
            <a:extLst>
              <a:ext uri="{FF2B5EF4-FFF2-40B4-BE49-F238E27FC236}">
                <a16:creationId xmlns:a16="http://schemas.microsoft.com/office/drawing/2014/main" id="{A63D36EF-ED62-4430-97B2-A6ECEEEA589E}"/>
              </a:ext>
            </a:extLst>
          </p:cNvPr>
          <p:cNvSpPr/>
          <p:nvPr/>
        </p:nvSpPr>
        <p:spPr>
          <a:xfrm>
            <a:off x="9191485" y="5805170"/>
            <a:ext cx="2090420" cy="4641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Bauhaus 93" panose="04030905020B02020C02" pitchFamily="82" charset="0"/>
              </a:rPr>
              <a:t>상품 적재</a:t>
            </a:r>
          </a:p>
        </p:txBody>
      </p:sp>
      <p:sp>
        <p:nvSpPr>
          <p:cNvPr id="65" name="Rounded Rectangle 33">
            <a:extLst>
              <a:ext uri="{FF2B5EF4-FFF2-40B4-BE49-F238E27FC236}">
                <a16:creationId xmlns:a16="http://schemas.microsoft.com/office/drawing/2014/main" id="{CEFFDA32-D57D-4F9B-8699-72C456A0BF76}"/>
              </a:ext>
            </a:extLst>
          </p:cNvPr>
          <p:cNvSpPr/>
          <p:nvPr/>
        </p:nvSpPr>
        <p:spPr>
          <a:xfrm>
            <a:off x="6191110" y="5805170"/>
            <a:ext cx="2090420" cy="4641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Bauhaus 93" panose="04030905020B02020C02" pitchFamily="82" charset="0"/>
              </a:rPr>
              <a:t>완료품</a:t>
            </a:r>
            <a:r>
              <a:rPr lang="ko-KR" altLang="en-US" b="1" dirty="0">
                <a:latin typeface="Bauhaus 93" panose="04030905020B02020C02" pitchFamily="82" charset="0"/>
              </a:rPr>
              <a:t> 이동</a:t>
            </a:r>
          </a:p>
        </p:txBody>
      </p:sp>
      <p:sp>
        <p:nvSpPr>
          <p:cNvPr id="66" name="Right Arrow 34">
            <a:extLst>
              <a:ext uri="{FF2B5EF4-FFF2-40B4-BE49-F238E27FC236}">
                <a16:creationId xmlns:a16="http://schemas.microsoft.com/office/drawing/2014/main" id="{221FE626-1340-43CD-BF52-48479724F3DE}"/>
              </a:ext>
            </a:extLst>
          </p:cNvPr>
          <p:cNvSpPr/>
          <p:nvPr/>
        </p:nvSpPr>
        <p:spPr>
          <a:xfrm rot="10800000">
            <a:off x="8473935" y="491236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35">
            <a:extLst>
              <a:ext uri="{FF2B5EF4-FFF2-40B4-BE49-F238E27FC236}">
                <a16:creationId xmlns:a16="http://schemas.microsoft.com/office/drawing/2014/main" id="{53D69550-385D-4BAD-86BE-6B318A06F8D6}"/>
              </a:ext>
            </a:extLst>
          </p:cNvPr>
          <p:cNvSpPr/>
          <p:nvPr/>
        </p:nvSpPr>
        <p:spPr>
          <a:xfrm rot="10800000">
            <a:off x="5473560" y="491236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36">
            <a:extLst>
              <a:ext uri="{FF2B5EF4-FFF2-40B4-BE49-F238E27FC236}">
                <a16:creationId xmlns:a16="http://schemas.microsoft.com/office/drawing/2014/main" id="{3E223190-6ED4-45D7-88A5-A8E48819D89A}"/>
              </a:ext>
            </a:extLst>
          </p:cNvPr>
          <p:cNvSpPr/>
          <p:nvPr/>
        </p:nvSpPr>
        <p:spPr>
          <a:xfrm>
            <a:off x="3190735" y="5804535"/>
            <a:ext cx="2090420" cy="46482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Bauhaus 93" panose="04030905020B02020C02" pitchFamily="82" charset="0"/>
              </a:rPr>
              <a:t>상품 출고</a:t>
            </a:r>
          </a:p>
        </p:txBody>
      </p:sp>
      <p:sp>
        <p:nvSpPr>
          <p:cNvPr id="69" name="Right Arrow 38">
            <a:extLst>
              <a:ext uri="{FF2B5EF4-FFF2-40B4-BE49-F238E27FC236}">
                <a16:creationId xmlns:a16="http://schemas.microsoft.com/office/drawing/2014/main" id="{A34FDB70-4D38-4848-9767-E71698D091DB}"/>
              </a:ext>
            </a:extLst>
          </p:cNvPr>
          <p:cNvSpPr/>
          <p:nvPr/>
        </p:nvSpPr>
        <p:spPr>
          <a:xfrm rot="10800000">
            <a:off x="2473185" y="4912360"/>
            <a:ext cx="525145" cy="50546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>
            <a:extLst>
              <a:ext uri="{FF2B5EF4-FFF2-40B4-BE49-F238E27FC236}">
                <a16:creationId xmlns:a16="http://schemas.microsoft.com/office/drawing/2014/main" id="{72A071B5-B107-4537-A971-9EB9F4846026}"/>
              </a:ext>
            </a:extLst>
          </p:cNvPr>
          <p:cNvSpPr>
            <a:spLocks noChangeShapeType="1"/>
          </p:cNvSpPr>
          <p:nvPr/>
        </p:nvSpPr>
        <p:spPr bwMode="black">
          <a:xfrm>
            <a:off x="380893" y="1247394"/>
            <a:ext cx="43200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74" name="Picture 5">
            <a:extLst>
              <a:ext uri="{FF2B5EF4-FFF2-40B4-BE49-F238E27FC236}">
                <a16:creationId xmlns:a16="http://schemas.microsoft.com/office/drawing/2014/main" id="{9DB88D0A-10ED-49F8-A0C3-7B9AA8EF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35" y="4406900"/>
            <a:ext cx="2087880" cy="1252855"/>
          </a:xfrm>
          <a:prstGeom prst="rect">
            <a:avLst/>
          </a:prstGeom>
        </p:spPr>
      </p:pic>
      <p:pic>
        <p:nvPicPr>
          <p:cNvPr id="75" name="Picture 7">
            <a:extLst>
              <a:ext uri="{FF2B5EF4-FFF2-40B4-BE49-F238E27FC236}">
                <a16:creationId xmlns:a16="http://schemas.microsoft.com/office/drawing/2014/main" id="{6EDB1780-9F30-4E5A-B73D-D63DA574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85" y="4407535"/>
            <a:ext cx="2103755" cy="1252220"/>
          </a:xfrm>
          <a:prstGeom prst="rect">
            <a:avLst/>
          </a:prstGeom>
        </p:spPr>
      </p:pic>
      <p:pic>
        <p:nvPicPr>
          <p:cNvPr id="1026" name="Picture 2" descr="전화 휴대폰 액세서리 휴대폰 신호 iPhone, 전화 신호, 전화 통화, 다른 사람, 휴대 전화 케이스 png | PNGWing">
            <a:extLst>
              <a:ext uri="{FF2B5EF4-FFF2-40B4-BE49-F238E27FC236}">
                <a16:creationId xmlns:a16="http://schemas.microsoft.com/office/drawing/2014/main" id="{7AFE4568-2B96-4B34-BBC2-ABF94706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3" y="1327704"/>
            <a:ext cx="1672605" cy="13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MRON LD-90 AMR">
            <a:extLst>
              <a:ext uri="{FF2B5EF4-FFF2-40B4-BE49-F238E27FC236}">
                <a16:creationId xmlns:a16="http://schemas.microsoft.com/office/drawing/2014/main" id="{596EA691-1FB0-40CE-9E6E-84A56F28E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27" y="1327704"/>
            <a:ext cx="1972319" cy="13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택배가 픽업 일정을 놓쳤을 때해야 할 일">
            <a:extLst>
              <a:ext uri="{FF2B5EF4-FFF2-40B4-BE49-F238E27FC236}">
                <a16:creationId xmlns:a16="http://schemas.microsoft.com/office/drawing/2014/main" id="{6F95B5E6-789B-4FC3-A0F4-1A8F28F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05" y="4406899"/>
            <a:ext cx="1896252" cy="12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DCFDB77-E61B-4220-A5BA-7DA3C22A2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663" y="1327703"/>
            <a:ext cx="1972319" cy="1348236"/>
          </a:xfrm>
          <a:prstGeom prst="rect">
            <a:avLst/>
          </a:prstGeom>
        </p:spPr>
      </p:pic>
      <p:pic>
        <p:nvPicPr>
          <p:cNvPr id="1038" name="Picture 14" descr="용어 정리] 물류에서 쓰이는 입고, 출고, 출하, 상차, 반출 뜻">
            <a:extLst>
              <a:ext uri="{FF2B5EF4-FFF2-40B4-BE49-F238E27FC236}">
                <a16:creationId xmlns:a16="http://schemas.microsoft.com/office/drawing/2014/main" id="{516BA139-A8FB-48F5-942E-D65B9234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20" y="1351246"/>
            <a:ext cx="1972320" cy="13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5,400개 이상의 전기자동차 충전소 스톡 일러스트, Royalty-Free 벡터 그래픽 및 클립 아트 - iStock">
            <a:extLst>
              <a:ext uri="{FF2B5EF4-FFF2-40B4-BE49-F238E27FC236}">
                <a16:creationId xmlns:a16="http://schemas.microsoft.com/office/drawing/2014/main" id="{56CF59E9-6ABD-4382-9F7E-2D8A2E0A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2" y="4356319"/>
            <a:ext cx="1939719" cy="130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03789-E83C-5BF8-77B1-4468CF82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5D4D27-4A9A-9224-87A9-D397694B4C12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7AA311-53DF-E5F2-A350-3C497B50AFE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8F41DD-6BA3-89CE-E2F3-473136F2B3BF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절차 및 준비</a:t>
              </a:r>
              <a:r>
                <a:rPr lang="ko-KR" altLang="en-US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 </a:t>
              </a:r>
              <a:r>
                <a:rPr lang="en-US" altLang="ko-KR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-</a:t>
              </a:r>
              <a:r>
                <a:rPr lang="ko-KR" altLang="en-US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장비 간 통신 흐름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B2DE6C9-5F72-7887-3FBF-05CAF27F27E5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D435BB8-3DE1-E570-3599-00850F08E364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8664C3-03F4-BD9F-2392-6B3B3C368952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77C44E-374E-4E31-BF46-ECCC889732CF}"/>
              </a:ext>
            </a:extLst>
          </p:cNvPr>
          <p:cNvGrpSpPr/>
          <p:nvPr/>
        </p:nvGrpSpPr>
        <p:grpSpPr>
          <a:xfrm>
            <a:off x="1550587" y="1211281"/>
            <a:ext cx="8645218" cy="5115725"/>
            <a:chOff x="1628653" y="1256275"/>
            <a:chExt cx="8645218" cy="511572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D074F05-A27D-4448-93D3-4F38B88B92F3}"/>
                </a:ext>
              </a:extLst>
            </p:cNvPr>
            <p:cNvGrpSpPr/>
            <p:nvPr/>
          </p:nvGrpSpPr>
          <p:grpSpPr>
            <a:xfrm>
              <a:off x="1628653" y="1256275"/>
              <a:ext cx="8645218" cy="5115725"/>
              <a:chOff x="1644732" y="368135"/>
              <a:chExt cx="9381807" cy="627611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B44097F-0887-4D1C-ABAB-11DC299F3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4732" y="368135"/>
                <a:ext cx="9381507" cy="627611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C5F6DE3-1EEF-4928-97D2-3146D3F2F4EE}"/>
                  </a:ext>
                </a:extLst>
              </p:cNvPr>
              <p:cNvSpPr/>
              <p:nvPr/>
            </p:nvSpPr>
            <p:spPr>
              <a:xfrm>
                <a:off x="8247713" y="368135"/>
                <a:ext cx="2778826" cy="1252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ㅎ</a:t>
                </a:r>
                <a:endParaRPr lang="ko-KR" altLang="en-US" dirty="0"/>
              </a:p>
            </p:txBody>
          </p:sp>
        </p:grpSp>
        <p:pic>
          <p:nvPicPr>
            <p:cNvPr id="20" name="Picture 2" descr="AMR (자율 모바일 로봇) 흰색 배경에 고립. 창고 자동화 개념입니다. 3D 렌더링 이미지입니다. 로열티 무료 사진, 그림, 이미지  그리고 스톡포토그래피. Image 132176823">
              <a:extLst>
                <a:ext uri="{FF2B5EF4-FFF2-40B4-BE49-F238E27FC236}">
                  <a16:creationId xmlns:a16="http://schemas.microsoft.com/office/drawing/2014/main" id="{E490EF85-66DD-44D8-8825-2370C38CC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9" t="13592" r="18930" b="17799"/>
            <a:stretch/>
          </p:blipFill>
          <p:spPr bwMode="auto">
            <a:xfrm>
              <a:off x="1901781" y="5647765"/>
              <a:ext cx="736271" cy="55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525F0F1-E893-47EF-9E55-FAD8C237F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13159" b="55474"/>
            <a:stretch/>
          </p:blipFill>
          <p:spPr>
            <a:xfrm>
              <a:off x="2040104" y="6200059"/>
              <a:ext cx="459627" cy="17194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2F792B-7888-4F22-8F48-E4CE24300088}"/>
              </a:ext>
            </a:extLst>
          </p:cNvPr>
          <p:cNvSpPr txBox="1"/>
          <p:nvPr/>
        </p:nvSpPr>
        <p:spPr>
          <a:xfrm>
            <a:off x="2719257" y="3464417"/>
            <a:ext cx="107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uhaus 93" panose="04030905020B02020C02" pitchFamily="82" charset="0"/>
              </a:rPr>
              <a:t>PORT : 5003</a:t>
            </a:r>
            <a:endParaRPr lang="ko-KR" altLang="en-US" sz="1200" dirty="0">
              <a:latin typeface="Bauhaus 93" panose="04030905020B02020C02" pitchFamily="8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E3D90-8EA2-44C5-82DA-DA5779B5C8EB}"/>
              </a:ext>
            </a:extLst>
          </p:cNvPr>
          <p:cNvSpPr txBox="1"/>
          <p:nvPr/>
        </p:nvSpPr>
        <p:spPr>
          <a:xfrm>
            <a:off x="4564331" y="3669156"/>
            <a:ext cx="107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Bauhaus 93" panose="04030905020B02020C02" pitchFamily="82" charset="0"/>
              </a:rPr>
              <a:t>PORT : 5002</a:t>
            </a:r>
          </a:p>
          <a:p>
            <a:pPr algn="ctr"/>
            <a:r>
              <a:rPr lang="en-US" altLang="ko-KR" sz="1200" dirty="0">
                <a:latin typeface="Bauhaus 93" panose="04030905020B02020C02" pitchFamily="82" charset="0"/>
              </a:rPr>
              <a:t>(</a:t>
            </a:r>
            <a:r>
              <a:rPr lang="ko-KR" altLang="en-US" sz="1200" dirty="0">
                <a:latin typeface="Bauhaus 93" panose="04030905020B02020C02" pitchFamily="82" charset="0"/>
              </a:rPr>
              <a:t>차단기</a:t>
            </a:r>
            <a:r>
              <a:rPr lang="en-US" altLang="ko-KR" sz="1200" dirty="0">
                <a:latin typeface="Bauhaus 93" panose="04030905020B02020C02" pitchFamily="82" charset="0"/>
              </a:rPr>
              <a:t>)</a:t>
            </a:r>
            <a:endParaRPr lang="ko-KR" altLang="en-US" sz="1200" dirty="0">
              <a:latin typeface="Bauhaus 93" panose="04030905020B02020C02" pitchFamily="8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E4CE51-97DB-4933-B131-722AE7E2EBBE}"/>
              </a:ext>
            </a:extLst>
          </p:cNvPr>
          <p:cNvSpPr txBox="1"/>
          <p:nvPr/>
        </p:nvSpPr>
        <p:spPr>
          <a:xfrm>
            <a:off x="7614747" y="3464417"/>
            <a:ext cx="107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uhaus 93" panose="04030905020B02020C02" pitchFamily="82" charset="0"/>
              </a:rPr>
              <a:t>PORT : 5001</a:t>
            </a:r>
            <a:endParaRPr lang="ko-KR" altLang="en-US" sz="1200" dirty="0">
              <a:latin typeface="Bauhaus 93" panose="04030905020B02020C02" pitchFamily="8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61DD9E-E8A5-4BC8-93EB-0F359784BE19}"/>
              </a:ext>
            </a:extLst>
          </p:cNvPr>
          <p:cNvSpPr txBox="1"/>
          <p:nvPr/>
        </p:nvSpPr>
        <p:spPr>
          <a:xfrm>
            <a:off x="5873058" y="2101684"/>
            <a:ext cx="107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uhaus 93" panose="04030905020B02020C02" pitchFamily="82" charset="0"/>
              </a:rPr>
              <a:t>PORT : 5003</a:t>
            </a:r>
            <a:endParaRPr lang="ko-KR" altLang="en-US" sz="1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1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4FBD-5727-3110-1F81-067ECD65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49B572-02EA-F6DA-FDE7-F9F91E58F885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01FBBE-7A87-A46E-AFA0-AEB42536DB1D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BB1A2A5-9F0F-8917-196A-D769D4642E3C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절차 및 준비</a:t>
              </a:r>
              <a:r>
                <a:rPr lang="ko-KR" altLang="en-US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AMR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기반 적재 플랫폼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1053A0-8E1E-2544-491B-23611298A0C5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BF28267-BCB1-35D5-C907-04C6A1C6CECE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BF4AB1-DABE-E6CF-7B29-9D46106728BD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6C1AB7-BE3C-E945-1AE2-76D3FC68B79C}"/>
              </a:ext>
            </a:extLst>
          </p:cNvPr>
          <p:cNvSpPr txBox="1"/>
          <p:nvPr/>
        </p:nvSpPr>
        <p:spPr>
          <a:xfrm>
            <a:off x="994833" y="3429000"/>
            <a:ext cx="622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중간 단계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차단기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통신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 descr="실내, 컴퓨터, 기계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FC9308-29B3-07EF-A4AD-68A6B4D57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96" y="1842096"/>
            <a:ext cx="3556304" cy="3998520"/>
          </a:xfrm>
          <a:prstGeom prst="rect">
            <a:avLst/>
          </a:prstGeom>
        </p:spPr>
      </p:pic>
      <p:pic>
        <p:nvPicPr>
          <p:cNvPr id="20" name="그림 19" descr="컴퓨터, 실내, 기계,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6FF1D2-AE5A-21E2-2444-0B979CBAD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8" y="1842097"/>
            <a:ext cx="3556304" cy="3998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87810D-79AB-449A-ADE7-F0913465E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82" y="1205724"/>
            <a:ext cx="2970991" cy="32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7D77-2189-2FDE-0AB1-F8CDBF10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FB7BD1-99FE-4E4D-C023-302ED3452F83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6B35CD-830F-EE32-4E40-80EBFD49BB5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53254-7E68-5D6E-7622-E6FD6131A082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절차 및 준비</a:t>
              </a:r>
              <a:r>
                <a:rPr lang="ko-KR" altLang="en-US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맵 및 이동 경로  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E3476B9-1098-960B-A984-07504DC09A18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DFA3F24-EB57-53CD-A0AB-D042FE45BA0D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7296945-E3A1-D5AE-30B3-EC428EE55976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 descr="텍스트, 도표, 평면도, 개략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33F89D-2BEC-53CD-4C43-2C597126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4" y="1267744"/>
            <a:ext cx="4741884" cy="5002796"/>
          </a:xfrm>
          <a:prstGeom prst="rect">
            <a:avLst/>
          </a:prstGeom>
        </p:spPr>
      </p:pic>
      <p:pic>
        <p:nvPicPr>
          <p:cNvPr id="10" name="그림 9" descr="텍스트, 전자제품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8F8AD0-0372-14C3-3091-22AFE8B9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7" y="1109532"/>
            <a:ext cx="4741884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1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7D77-2189-2FDE-0AB1-F8CDBF10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FB7BD1-99FE-4E4D-C023-302ED3452F83}"/>
              </a:ext>
            </a:extLst>
          </p:cNvPr>
          <p:cNvGrpSpPr/>
          <p:nvPr/>
        </p:nvGrpSpPr>
        <p:grpSpPr>
          <a:xfrm>
            <a:off x="0" y="167629"/>
            <a:ext cx="11707773" cy="6391885"/>
            <a:chOff x="215381" y="202135"/>
            <a:chExt cx="11707773" cy="63918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6B35CD-830F-EE32-4E40-80EBFD49BB5F}"/>
                </a:ext>
              </a:extLst>
            </p:cNvPr>
            <p:cNvSpPr/>
            <p:nvPr/>
          </p:nvSpPr>
          <p:spPr>
            <a:xfrm>
              <a:off x="254000" y="1013280"/>
              <a:ext cx="11669154" cy="5580740"/>
            </a:xfrm>
            <a:prstGeom prst="rect">
              <a:avLst/>
            </a:prstGeom>
            <a:pattFill prst="smGrid">
              <a:fgClr>
                <a:srgbClr val="EBF0F9"/>
              </a:fgClr>
              <a:bgClr>
                <a:srgbClr val="E1E9F6"/>
              </a:bgClr>
            </a:pattFill>
            <a:ln>
              <a:solidFill>
                <a:srgbClr val="9BB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53254-7E68-5D6E-7622-E6FD6131A082}"/>
                </a:ext>
              </a:extLst>
            </p:cNvPr>
            <p:cNvSpPr/>
            <p:nvPr/>
          </p:nvSpPr>
          <p:spPr>
            <a:xfrm>
              <a:off x="215381" y="202135"/>
              <a:ext cx="11567885" cy="568098"/>
            </a:xfrm>
            <a:prstGeom prst="rect">
              <a:avLst/>
            </a:prstGeom>
            <a:solidFill>
              <a:srgbClr val="749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  <a:scene3d>
              <a:camera prst="obliqueBottomRight"/>
              <a:lightRig rig="soft" dir="t">
                <a:rot lat="0" lon="0" rev="6600000"/>
              </a:lightRig>
            </a:scene3d>
            <a:sp3d prstMaterial="matte">
              <a:bevelB w="0" h="7239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>
                <a:defRPr/>
              </a:pP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프로젝트 수행 절차 및 준비</a:t>
              </a:r>
              <a:r>
                <a:rPr lang="ko-KR" altLang="en-US" sz="2500" b="1" dirty="0">
                  <a:solidFill>
                    <a:prstClr val="white"/>
                  </a:solidFill>
                  <a:latin typeface="Bauhaus 93" panose="04030905020B02020C02" pitchFamily="82" charset="0"/>
                </a:rPr>
                <a:t> </a:t>
              </a:r>
              <a:r>
                <a:rPr lang="en-US" altLang="ko-KR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– Digital IO </a:t>
              </a:r>
              <a:r>
                <a:rPr lang="ko-KR" altLang="en-US" sz="2500" b="1" i="1" kern="0" dirty="0">
                  <a:ln w="9525">
                    <a:noFill/>
                  </a:ln>
                  <a:solidFill>
                    <a:prstClr val="white"/>
                  </a:solidFill>
                  <a:latin typeface="Bauhaus 93" panose="04030905020B02020C02" pitchFamily="82" charset="0"/>
                  <a:ea typeface="Tmon몬소리 Black" panose="02000A03000000000000" pitchFamily="2" charset="-127"/>
                </a:rPr>
                <a:t>모듈 사용  </a:t>
              </a:r>
              <a:endParaRPr lang="ko-KR" altLang="en-US" sz="2500" b="1" dirty="0">
                <a:solidFill>
                  <a:prstClr val="white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E3476B9-1098-960B-A984-07504DC09A18}"/>
                </a:ext>
              </a:extLst>
            </p:cNvPr>
            <p:cNvSpPr/>
            <p:nvPr/>
          </p:nvSpPr>
          <p:spPr>
            <a:xfrm>
              <a:off x="11411526" y="382120"/>
              <a:ext cx="183758" cy="18375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DFA3F24-EB57-53CD-A0AB-D042FE45BA0D}"/>
                </a:ext>
              </a:extLst>
            </p:cNvPr>
            <p:cNvSpPr/>
            <p:nvPr/>
          </p:nvSpPr>
          <p:spPr>
            <a:xfrm>
              <a:off x="10873362" y="381539"/>
              <a:ext cx="183758" cy="183758"/>
            </a:xfrm>
            <a:prstGeom prst="ellipse">
              <a:avLst/>
            </a:prstGeom>
            <a:solidFill>
              <a:srgbClr val="8ADDEF"/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7296945-E3A1-D5AE-30B3-EC428EE55976}"/>
                </a:ext>
              </a:extLst>
            </p:cNvPr>
            <p:cNvSpPr/>
            <p:nvPr/>
          </p:nvSpPr>
          <p:spPr>
            <a:xfrm>
              <a:off x="11142444" y="381539"/>
              <a:ext cx="183758" cy="183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38100" dir="2700000" algn="tl" rotWithShape="0">
                <a:prstClr val="black">
                  <a:alpha val="19000"/>
                </a:prstClr>
              </a:outerShdw>
            </a:effectLst>
            <a:scene3d>
              <a:camera prst="obliqueBottomRight"/>
              <a:lightRig rig="soft" dir="t">
                <a:rot lat="0" lon="0" rev="4800000"/>
              </a:lightRig>
            </a:scene3d>
            <a:sp3d prstMaterial="matte">
              <a:bevelB w="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D3827C-DFAE-43DD-8230-49590B299844}"/>
              </a:ext>
            </a:extLst>
          </p:cNvPr>
          <p:cNvSpPr txBox="1"/>
          <p:nvPr/>
        </p:nvSpPr>
        <p:spPr>
          <a:xfrm>
            <a:off x="9149710" y="2517531"/>
            <a:ext cx="2473312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uhaus 93" panose="04030905020B02020C02" pitchFamily="82" charset="0"/>
              </a:rPr>
              <a:t>Output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차단기 </a:t>
            </a:r>
            <a:r>
              <a:rPr lang="en-US" altLang="ko-KR" sz="1400" dirty="0">
                <a:latin typeface="Bauhaus 93" panose="04030905020B02020C02" pitchFamily="82" charset="0"/>
              </a:rPr>
              <a:t>On/Off </a:t>
            </a:r>
            <a:r>
              <a:rPr lang="ko-KR" altLang="en-US" sz="1400" dirty="0">
                <a:latin typeface="Bauhaus 93" panose="04030905020B02020C02" pitchFamily="82" charset="0"/>
              </a:rPr>
              <a:t>신호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입고 </a:t>
            </a:r>
            <a:r>
              <a:rPr lang="ko-KR" altLang="en-US" sz="1400" dirty="0" err="1">
                <a:latin typeface="Bauhaus 93" panose="04030905020B02020C02" pitchFamily="82" charset="0"/>
              </a:rPr>
              <a:t>서보</a:t>
            </a:r>
            <a:r>
              <a:rPr lang="ko-KR" altLang="en-US" sz="1400" dirty="0">
                <a:latin typeface="Bauhaus 93" panose="04030905020B02020C02" pitchFamily="82" charset="0"/>
              </a:rPr>
              <a:t> 제어 신호</a:t>
            </a:r>
            <a:r>
              <a:rPr lang="en-US" altLang="ko-KR" sz="1400" dirty="0">
                <a:latin typeface="Bauhaus 93" panose="04030905020B02020C02" pitchFamily="82" charset="0"/>
              </a:rPr>
              <a:t>1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입고 </a:t>
            </a:r>
            <a:r>
              <a:rPr lang="ko-KR" altLang="en-US" sz="1400" dirty="0" err="1">
                <a:latin typeface="Bauhaus 93" panose="04030905020B02020C02" pitchFamily="82" charset="0"/>
              </a:rPr>
              <a:t>서보</a:t>
            </a:r>
            <a:r>
              <a:rPr lang="ko-KR" altLang="en-US" sz="1400" dirty="0">
                <a:latin typeface="Bauhaus 93" panose="04030905020B02020C02" pitchFamily="82" charset="0"/>
              </a:rPr>
              <a:t> 제어 신호</a:t>
            </a:r>
            <a:r>
              <a:rPr lang="en-US" altLang="ko-KR" sz="1400" dirty="0">
                <a:latin typeface="Bauhaus 93" panose="04030905020B02020C02" pitchFamily="82" charset="0"/>
              </a:rPr>
              <a:t>2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입고 </a:t>
            </a:r>
            <a:r>
              <a:rPr lang="ko-KR" altLang="en-US" sz="1400" dirty="0" err="1">
                <a:latin typeface="Bauhaus 93" panose="04030905020B02020C02" pitchFamily="82" charset="0"/>
              </a:rPr>
              <a:t>서보</a:t>
            </a:r>
            <a:r>
              <a:rPr lang="ko-KR" altLang="en-US" sz="1400" dirty="0">
                <a:latin typeface="Bauhaus 93" panose="04030905020B02020C02" pitchFamily="82" charset="0"/>
              </a:rPr>
              <a:t> 제어 신호</a:t>
            </a:r>
            <a:r>
              <a:rPr lang="en-US" altLang="ko-KR" sz="1400" dirty="0">
                <a:latin typeface="Bauhaus 93" panose="04030905020B02020C02" pitchFamily="82" charset="0"/>
              </a:rPr>
              <a:t>3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출고 </a:t>
            </a:r>
            <a:r>
              <a:rPr lang="ko-KR" altLang="en-US" sz="1400" dirty="0" err="1">
                <a:latin typeface="Bauhaus 93" panose="04030905020B02020C02" pitchFamily="82" charset="0"/>
              </a:rPr>
              <a:t>서보</a:t>
            </a:r>
            <a:r>
              <a:rPr lang="ko-KR" altLang="en-US" sz="1400" dirty="0">
                <a:latin typeface="Bauhaus 93" panose="04030905020B02020C02" pitchFamily="82" charset="0"/>
              </a:rPr>
              <a:t> 제어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공정 종료 신호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Bauhaus 93" panose="04030905020B02020C02" pitchFamily="82" charset="0"/>
            </a:endParaRPr>
          </a:p>
          <a:p>
            <a:r>
              <a:rPr lang="en-US" altLang="ko-KR" sz="1400" dirty="0">
                <a:latin typeface="Bauhaus 93" panose="04030905020B02020C02" pitchFamily="82" charset="0"/>
              </a:rPr>
              <a:t>Input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공정</a:t>
            </a:r>
            <a:r>
              <a:rPr lang="en-US" altLang="ko-KR" sz="1400" dirty="0">
                <a:latin typeface="Bauhaus 93" panose="04030905020B02020C02" pitchFamily="82" charset="0"/>
              </a:rPr>
              <a:t> </a:t>
            </a:r>
            <a:r>
              <a:rPr lang="ko-KR" altLang="en-US" sz="1400" dirty="0">
                <a:latin typeface="Bauhaus 93" panose="04030905020B02020C02" pitchFamily="82" charset="0"/>
              </a:rPr>
              <a:t>시작 신호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차단기 열림 확인 신호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Bauhaus 93" panose="04030905020B02020C02" pitchFamily="82" charset="0"/>
              </a:rPr>
              <a:t>ABB</a:t>
            </a:r>
            <a:r>
              <a:rPr lang="ko-KR" altLang="en-US" sz="1400" dirty="0">
                <a:latin typeface="Bauhaus 93" panose="04030905020B02020C02" pitchFamily="82" charset="0"/>
              </a:rPr>
              <a:t>로봇 적재 완료 신호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Bauhaus 93" panose="04030905020B02020C02" pitchFamily="82" charset="0"/>
              </a:rPr>
              <a:t>출고 완료 신호</a:t>
            </a:r>
          </a:p>
        </p:txBody>
      </p:sp>
      <p:pic>
        <p:nvPicPr>
          <p:cNvPr id="11" name="그림 10" descr="전기 배선, 전자 공학, 케이블, 전자제품이(가) 표시된 사진&#10;&#10;자동 생성된 설명">
            <a:extLst>
              <a:ext uri="{FF2B5EF4-FFF2-40B4-BE49-F238E27FC236}">
                <a16:creationId xmlns:a16="http://schemas.microsoft.com/office/drawing/2014/main" id="{70BC6AEB-5C44-4733-BE00-07A024BB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144" y="2551425"/>
            <a:ext cx="3894480" cy="3867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01BD2E-9C4E-49D6-A108-79D2D18D11D8}"/>
              </a:ext>
            </a:extLst>
          </p:cNvPr>
          <p:cNvSpPr txBox="1"/>
          <p:nvPr/>
        </p:nvSpPr>
        <p:spPr>
          <a:xfrm>
            <a:off x="343878" y="1131607"/>
            <a:ext cx="9526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개요</a:t>
            </a:r>
            <a:endParaRPr lang="en-US" altLang="ko-KR" sz="20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endParaRPr lang="en-US" altLang="ko-KR" sz="8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en-US" altLang="ko-KR" sz="1400" dirty="0">
                <a:latin typeface="Bauhaus 93" panose="04030905020B02020C02" pitchFamily="82" charset="0"/>
              </a:rPr>
              <a:t>1) </a:t>
            </a:r>
            <a:r>
              <a:rPr lang="ko-KR" altLang="en-US" sz="1400" dirty="0">
                <a:latin typeface="Bauhaus 93" panose="04030905020B02020C02" pitchFamily="82" charset="0"/>
              </a:rPr>
              <a:t>타 기기간</a:t>
            </a:r>
            <a:r>
              <a:rPr lang="en-US" altLang="ko-KR" sz="1400" dirty="0">
                <a:latin typeface="Bauhaus 93" panose="04030905020B02020C02" pitchFamily="82" charset="0"/>
              </a:rPr>
              <a:t> </a:t>
            </a:r>
            <a:r>
              <a:rPr lang="ko-KR" altLang="en-US" sz="1400" dirty="0">
                <a:latin typeface="Bauhaus 93" panose="04030905020B02020C02" pitchFamily="82" charset="0"/>
              </a:rPr>
              <a:t>통신을 위한 </a:t>
            </a:r>
            <a:r>
              <a:rPr lang="en-US" altLang="ko-KR" sz="1400" dirty="0">
                <a:latin typeface="Bauhaus 93" panose="04030905020B02020C02" pitchFamily="82" charset="0"/>
              </a:rPr>
              <a:t>Digital I/O </a:t>
            </a:r>
            <a:r>
              <a:rPr lang="ko-KR" altLang="en-US" sz="1400" dirty="0">
                <a:latin typeface="Bauhaus 93" panose="04030905020B02020C02" pitchFamily="82" charset="0"/>
              </a:rPr>
              <a:t>모듈을 설치 및 활용</a:t>
            </a:r>
            <a:endParaRPr lang="en-US" altLang="ko-KR" sz="1400" dirty="0">
              <a:latin typeface="Bauhaus 93" panose="04030905020B02020C02" pitchFamily="82" charset="0"/>
            </a:endParaRPr>
          </a:p>
          <a:p>
            <a:endParaRPr lang="en-US" altLang="ko-KR" sz="800" dirty="0">
              <a:latin typeface="Bauhaus 93" panose="04030905020B02020C02" pitchFamily="82" charset="0"/>
            </a:endParaRPr>
          </a:p>
          <a:p>
            <a:r>
              <a:rPr lang="en-US" altLang="ko-KR" sz="1400" dirty="0">
                <a:latin typeface="Bauhaus 93" panose="04030905020B02020C02" pitchFamily="82" charset="0"/>
              </a:rPr>
              <a:t>2) </a:t>
            </a:r>
            <a:r>
              <a:rPr lang="ko-KR" altLang="en-US" sz="1400" dirty="0">
                <a:latin typeface="Bauhaus 93" panose="04030905020B02020C02" pitchFamily="82" charset="0"/>
              </a:rPr>
              <a:t>신호의 송수신을 통한 데이터 교환 및 동기화 구현</a:t>
            </a:r>
          </a:p>
        </p:txBody>
      </p:sp>
      <p:pic>
        <p:nvPicPr>
          <p:cNvPr id="9" name="그림 8" descr="텍스트, 번호, 도표, 폰트이(가) 표시된 사진&#10;&#10;자동 생성된 설명">
            <a:extLst>
              <a:ext uri="{FF2B5EF4-FFF2-40B4-BE49-F238E27FC236}">
                <a16:creationId xmlns:a16="http://schemas.microsoft.com/office/drawing/2014/main" id="{E6F2A16A-9887-4DDD-BCE7-5DB3BBAD2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" r="38018"/>
          <a:stretch/>
        </p:blipFill>
        <p:spPr>
          <a:xfrm>
            <a:off x="4255417" y="2520790"/>
            <a:ext cx="2318378" cy="3911382"/>
          </a:xfrm>
          <a:prstGeom prst="rect">
            <a:avLst/>
          </a:prstGeom>
        </p:spPr>
      </p:pic>
      <p:pic>
        <p:nvPicPr>
          <p:cNvPr id="18" name="그림 17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E9E2C902-9D46-4AEC-BF2A-44E22DB19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22" y="2537690"/>
            <a:ext cx="2402110" cy="3894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DFBBD6-F2E4-491C-ADDC-016DE805A16C}"/>
              </a:ext>
            </a:extLst>
          </p:cNvPr>
          <p:cNvSpPr txBox="1"/>
          <p:nvPr/>
        </p:nvSpPr>
        <p:spPr>
          <a:xfrm>
            <a:off x="4439487" y="2200866"/>
            <a:ext cx="206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Input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단자 회로도 및 배선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185731-DFFC-4AAA-88C0-94F1C0F69322}"/>
              </a:ext>
            </a:extLst>
          </p:cNvPr>
          <p:cNvSpPr txBox="1"/>
          <p:nvPr/>
        </p:nvSpPr>
        <p:spPr>
          <a:xfrm>
            <a:off x="6843992" y="2200654"/>
            <a:ext cx="2142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Output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단자 회로도 및 배선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06BF07-FF0F-4F4C-B993-8A25653386AB}"/>
              </a:ext>
            </a:extLst>
          </p:cNvPr>
          <p:cNvSpPr/>
          <p:nvPr/>
        </p:nvSpPr>
        <p:spPr>
          <a:xfrm>
            <a:off x="8316098" y="4312508"/>
            <a:ext cx="730327" cy="1977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C40CB7-AD1A-4F3B-B8F1-EA4D2FB93EF5}"/>
              </a:ext>
            </a:extLst>
          </p:cNvPr>
          <p:cNvSpPr/>
          <p:nvPr/>
        </p:nvSpPr>
        <p:spPr>
          <a:xfrm>
            <a:off x="4807742" y="2537690"/>
            <a:ext cx="730327" cy="965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D7BDB-3E6D-4E0E-BF41-8C421A425066}"/>
              </a:ext>
            </a:extLst>
          </p:cNvPr>
          <p:cNvSpPr txBox="1"/>
          <p:nvPr/>
        </p:nvSpPr>
        <p:spPr>
          <a:xfrm>
            <a:off x="4403086" y="3630644"/>
            <a:ext cx="14828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uhaus 93" panose="04030905020B02020C02" pitchFamily="82" charset="0"/>
              </a:rPr>
              <a:t>Relay </a:t>
            </a:r>
            <a:r>
              <a:rPr lang="ko-KR" altLang="en-US" sz="1200" dirty="0">
                <a:latin typeface="Bauhaus 93" panose="04030905020B02020C02" pitchFamily="82" charset="0"/>
              </a:rPr>
              <a:t>접점 측 연결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78E4C1-D297-4404-8F7C-B3F4D9AF4701}"/>
              </a:ext>
            </a:extLst>
          </p:cNvPr>
          <p:cNvSpPr txBox="1"/>
          <p:nvPr/>
        </p:nvSpPr>
        <p:spPr>
          <a:xfrm>
            <a:off x="7441729" y="3913985"/>
            <a:ext cx="14828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uhaus 93" panose="04030905020B02020C02" pitchFamily="82" charset="0"/>
              </a:rPr>
              <a:t>Relay </a:t>
            </a:r>
            <a:r>
              <a:rPr lang="ko-KR" altLang="en-US" sz="1200" dirty="0">
                <a:latin typeface="Bauhaus 93" panose="04030905020B02020C02" pitchFamily="82" charset="0"/>
              </a:rPr>
              <a:t>전원측 연결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08D7C-C1E6-483E-B069-48FDD67132AF}"/>
              </a:ext>
            </a:extLst>
          </p:cNvPr>
          <p:cNvSpPr txBox="1"/>
          <p:nvPr/>
        </p:nvSpPr>
        <p:spPr>
          <a:xfrm>
            <a:off x="9257198" y="2200654"/>
            <a:ext cx="2142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사용 신호</a:t>
            </a:r>
          </a:p>
        </p:txBody>
      </p:sp>
    </p:spTree>
    <p:extLst>
      <p:ext uri="{BB962C8B-B14F-4D97-AF65-F5344CB8AC3E}">
        <p14:creationId xmlns:p14="http://schemas.microsoft.com/office/powerpoint/2010/main" val="1716751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150C422C8BF704E98805E308F2B163B" ma:contentTypeVersion="6" ma:contentTypeDescription="새 문서를 만듭니다." ma:contentTypeScope="" ma:versionID="6243fc69882abcbe6f4d9271962568b2">
  <xsd:schema xmlns:xsd="http://www.w3.org/2001/XMLSchema" xmlns:xs="http://www.w3.org/2001/XMLSchema" xmlns:p="http://schemas.microsoft.com/office/2006/metadata/properties" xmlns:ns3="65179c00-7499-4405-a4a4-5bedea8b2de9" targetNamespace="http://schemas.microsoft.com/office/2006/metadata/properties" ma:root="true" ma:fieldsID="95de04057a77c5113cce96ebe1a99967" ns3:_="">
    <xsd:import namespace="65179c00-7499-4405-a4a4-5bedea8b2d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79c00-7499-4405-a4a4-5bedea8b2d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91D2EB-EE8B-4820-9B5D-9BCB7C283A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179c00-7499-4405-a4a4-5bedea8b2d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53481B-85FE-40A9-AD38-07B2260A74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F89CD-0817-4A99-830B-D90EF3C68EAE}">
  <ds:schemaRefs>
    <ds:schemaRef ds:uri="http://purl.org/dc/elements/1.1/"/>
    <ds:schemaRef ds:uri="65179c00-7499-4405-a4a4-5bedea8b2de9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486</Words>
  <Application>Microsoft Office PowerPoint</Application>
  <PresentationFormat>와이드스크린</PresentationFormat>
  <Paragraphs>104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Tmon몬소리 Black</vt:lpstr>
      <vt:lpstr>맑은 고딕</vt:lpstr>
      <vt:lpstr>Arial</vt:lpstr>
      <vt:lpstr>Bauhaus 93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신동현(학부생-나노전자물리학과)</cp:lastModifiedBy>
  <cp:revision>55</cp:revision>
  <dcterms:created xsi:type="dcterms:W3CDTF">2023-09-12T07:05:58Z</dcterms:created>
  <dcterms:modified xsi:type="dcterms:W3CDTF">2025-04-09T17:07:18Z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0x0101008150C422C8BF704E98805E308F2B163B</vt:lpwstr>
  </property>
</Properties>
</file>